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95" r:id="rId4"/>
    <p:sldId id="259" r:id="rId5"/>
    <p:sldId id="258" r:id="rId6"/>
    <p:sldId id="260" r:id="rId7"/>
    <p:sldId id="261" r:id="rId8"/>
    <p:sldId id="264" r:id="rId9"/>
    <p:sldId id="267" r:id="rId10"/>
    <p:sldId id="269" r:id="rId11"/>
    <p:sldId id="265" r:id="rId12"/>
    <p:sldId id="268" r:id="rId13"/>
    <p:sldId id="266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93" r:id="rId28"/>
    <p:sldId id="294" r:id="rId29"/>
    <p:sldId id="26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63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94"/>
  </p:normalViewPr>
  <p:slideViewPr>
    <p:cSldViewPr snapToGrid="0">
      <p:cViewPr varScale="1">
        <p:scale>
          <a:sx n="42" d="100"/>
          <a:sy n="42" d="100"/>
        </p:scale>
        <p:origin x="92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6C69D2-4D9A-0895-7906-B664D80A8F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Reading LDCT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AE59E39-4FF9-88B0-22DD-A9594A1ADD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Lung Cancer Screening Basics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833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23CD3AD3-1D6D-1D82-DE06-5E7468927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LDCT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5E67E9D8-7258-C46E-7C0A-210A525BF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1736" y="2603500"/>
            <a:ext cx="5892841" cy="3416300"/>
          </a:xfrm>
        </p:spPr>
      </p:pic>
    </p:spTree>
    <p:extLst>
      <p:ext uri="{BB962C8B-B14F-4D97-AF65-F5344CB8AC3E}">
        <p14:creationId xmlns:p14="http://schemas.microsoft.com/office/powerpoint/2010/main" val="1187053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394DB7-BB7A-0E1A-9D92-41A511938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LDCT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7986B3D-C24D-8292-DF94-062186E09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1706" y="2762250"/>
            <a:ext cx="6692900" cy="3098800"/>
          </a:xfrm>
        </p:spPr>
      </p:pic>
    </p:spTree>
    <p:extLst>
      <p:ext uri="{BB962C8B-B14F-4D97-AF65-F5344CB8AC3E}">
        <p14:creationId xmlns:p14="http://schemas.microsoft.com/office/powerpoint/2010/main" val="1089470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8C14C7-A9AC-2934-CA97-25EF3153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LDCT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40B541-FF99-B806-2515-A76440DA70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Ground glass nodules</a:t>
            </a:r>
          </a:p>
          <a:p>
            <a:pPr lvl="1"/>
            <a:r>
              <a:rPr lang="en-US" dirty="0"/>
              <a:t>Do not obscure underlying structures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92D7BE06-8993-6C68-9087-55143DDE4F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44519" y="2819400"/>
            <a:ext cx="3352800" cy="2984500"/>
          </a:xfrm>
        </p:spPr>
      </p:pic>
    </p:spTree>
    <p:extLst>
      <p:ext uri="{BB962C8B-B14F-4D97-AF65-F5344CB8AC3E}">
        <p14:creationId xmlns:p14="http://schemas.microsoft.com/office/powerpoint/2010/main" val="1871013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AEFA58-4C45-0A05-9217-F4599805F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LDCT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9D110EF-AD51-5E5B-9D9F-5EC5505A0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1561" y="2297724"/>
            <a:ext cx="3868878" cy="4560276"/>
          </a:xfrm>
        </p:spPr>
      </p:pic>
    </p:spTree>
    <p:extLst>
      <p:ext uri="{BB962C8B-B14F-4D97-AF65-F5344CB8AC3E}">
        <p14:creationId xmlns:p14="http://schemas.microsoft.com/office/powerpoint/2010/main" val="1345727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BC4A46-9391-1121-64C8-F612F888F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LDCT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EDDB9B-EF13-0124-2442-504B8FA809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Subsolid or Part Solid Nodules</a:t>
            </a:r>
          </a:p>
          <a:p>
            <a:pPr lvl="1"/>
            <a:r>
              <a:rPr lang="en-US" dirty="0"/>
              <a:t>Demonstrate both solid and ground glass components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B0A5B8B4-9018-58CC-9327-0FA0CCF042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21415" y="2603500"/>
            <a:ext cx="3199008" cy="3416300"/>
          </a:xfrm>
        </p:spPr>
      </p:pic>
    </p:spTree>
    <p:extLst>
      <p:ext uri="{BB962C8B-B14F-4D97-AF65-F5344CB8AC3E}">
        <p14:creationId xmlns:p14="http://schemas.microsoft.com/office/powerpoint/2010/main" val="2545152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9601CF-B057-B9E7-684E-1DE88893A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LDCT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654B5C53-E09E-C852-EA0B-6C9CB43A6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2605" y="2603500"/>
            <a:ext cx="6671102" cy="3416300"/>
          </a:xfrm>
        </p:spPr>
      </p:pic>
    </p:spTree>
    <p:extLst>
      <p:ext uri="{BB962C8B-B14F-4D97-AF65-F5344CB8AC3E}">
        <p14:creationId xmlns:p14="http://schemas.microsoft.com/office/powerpoint/2010/main" val="398291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BBFF50-B603-D5A8-16E9-C0B36E8B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LDCT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C37987-F27C-D3A7-2A81-6E6A5E4B3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Atypical Pulmonary Cysts</a:t>
            </a:r>
          </a:p>
          <a:p>
            <a:pPr lvl="1"/>
            <a:r>
              <a:rPr lang="en-US" dirty="0"/>
              <a:t>Up to 10% of lung cancers in high-risk patients may be associated with cystic precursors</a:t>
            </a:r>
          </a:p>
          <a:p>
            <a:pPr lvl="1"/>
            <a:r>
              <a:rPr lang="en-US" dirty="0"/>
              <a:t>Cystic lung cancers are more likely to be missed at initial screening</a:t>
            </a:r>
          </a:p>
          <a:p>
            <a:pPr lvl="1"/>
            <a:r>
              <a:rPr lang="en-US" dirty="0"/>
              <a:t>Thick-walled cysts</a:t>
            </a:r>
          </a:p>
          <a:p>
            <a:pPr lvl="1"/>
            <a:r>
              <a:rPr lang="en-US" dirty="0"/>
              <a:t>Multilocular cysts</a:t>
            </a:r>
          </a:p>
          <a:p>
            <a:pPr lvl="1"/>
            <a:r>
              <a:rPr lang="en-US" dirty="0"/>
              <a:t>Cysts with associated nodules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762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11CBFA-C6BA-CE11-252D-7ED161E2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LDCT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11E121AA-A745-6AB0-0804-4AB777310F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5700" y="3095936"/>
            <a:ext cx="4824413" cy="2431427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3E6E8400-3E68-0733-A44D-F7B0EC4DAF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Thin-walled cysts</a:t>
            </a:r>
          </a:p>
          <a:p>
            <a:r>
              <a:rPr lang="en-US" dirty="0"/>
              <a:t>Not classified or managed according to Lung RADs</a:t>
            </a:r>
          </a:p>
        </p:txBody>
      </p:sp>
    </p:spTree>
    <p:extLst>
      <p:ext uri="{BB962C8B-B14F-4D97-AF65-F5344CB8AC3E}">
        <p14:creationId xmlns:p14="http://schemas.microsoft.com/office/powerpoint/2010/main" val="481271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09B76-8AC3-0149-8445-CFDBDAD4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LDCT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34692D97-64C7-F9BD-363D-F0434FECCF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5700" y="3060169"/>
            <a:ext cx="4824413" cy="250296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19E5D73-0647-899A-39C0-5B54DB4BCE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Thick-walled cysts</a:t>
            </a:r>
          </a:p>
          <a:p>
            <a:r>
              <a:rPr lang="en-US" dirty="0"/>
              <a:t>&gt; 2mm thickness</a:t>
            </a:r>
          </a:p>
          <a:p>
            <a:r>
              <a:rPr lang="en-US" dirty="0"/>
              <a:t>Circumferential, asymmetric or focal types</a:t>
            </a:r>
          </a:p>
        </p:txBody>
      </p:sp>
    </p:spTree>
    <p:extLst>
      <p:ext uri="{BB962C8B-B14F-4D97-AF65-F5344CB8AC3E}">
        <p14:creationId xmlns:p14="http://schemas.microsoft.com/office/powerpoint/2010/main" val="2693288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321A58-F831-9440-5B4C-761C1537F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LDCT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FF083F30-A930-52A7-0422-85A935AB4B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74006" y="2667000"/>
            <a:ext cx="3987800" cy="32893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FBE7DAF-C6AA-7122-65A0-6B51BADF7D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Thick-walled cysts with increasing wall thickness and nodularity</a:t>
            </a:r>
          </a:p>
          <a:p>
            <a:r>
              <a:rPr lang="en-US" dirty="0"/>
              <a:t>Category 4B</a:t>
            </a:r>
          </a:p>
        </p:txBody>
      </p:sp>
    </p:spTree>
    <p:extLst>
      <p:ext uri="{BB962C8B-B14F-4D97-AF65-F5344CB8AC3E}">
        <p14:creationId xmlns:p14="http://schemas.microsoft.com/office/powerpoint/2010/main" val="2544406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ED1C1B-6FD1-01DF-AB0A-57EDECC28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56D669-8E89-4846-8B8A-E2619AB66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did we get here?</a:t>
            </a:r>
          </a:p>
          <a:p>
            <a:r>
              <a:rPr lang="en-US" dirty="0"/>
              <a:t>Discuss who gets screened</a:t>
            </a:r>
          </a:p>
          <a:p>
            <a:r>
              <a:rPr lang="en-US" dirty="0"/>
              <a:t>Low dose protocol</a:t>
            </a:r>
          </a:p>
          <a:p>
            <a:r>
              <a:rPr lang="en-US" dirty="0"/>
              <a:t>Reading the study</a:t>
            </a:r>
          </a:p>
          <a:p>
            <a:r>
              <a:rPr lang="en-US" dirty="0"/>
              <a:t>Assigning a Lung RADs Category</a:t>
            </a:r>
          </a:p>
          <a:p>
            <a:r>
              <a:rPr lang="en-US" dirty="0"/>
              <a:t>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4090842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A1F375-1828-4B55-5C84-17239BE16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LDCT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AA62D5B-29C5-4542-ACC8-B822E75F30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4954" y="2281981"/>
            <a:ext cx="3269511" cy="405933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A720FE5-3307-F90F-5F5E-06E16C9ECD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Multilocular atypical cyst</a:t>
            </a:r>
          </a:p>
        </p:txBody>
      </p:sp>
    </p:spTree>
    <p:extLst>
      <p:ext uri="{BB962C8B-B14F-4D97-AF65-F5344CB8AC3E}">
        <p14:creationId xmlns:p14="http://schemas.microsoft.com/office/powerpoint/2010/main" val="1036780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9E67CB-C1B0-996F-B269-E37D0CF1C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LDCT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058AB37-3B9C-82F3-90E7-C3B3CC50CE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9256" y="2838450"/>
            <a:ext cx="3797300" cy="29464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0C79AC9-DA61-7DEC-F357-85D1F45ACB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Growing solid component</a:t>
            </a:r>
          </a:p>
        </p:txBody>
      </p:sp>
    </p:spTree>
    <p:extLst>
      <p:ext uri="{BB962C8B-B14F-4D97-AF65-F5344CB8AC3E}">
        <p14:creationId xmlns:p14="http://schemas.microsoft.com/office/powerpoint/2010/main" val="2438743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D2A682-B2A8-6FCB-6C03-D77A2693C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LDCT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F8D2C96C-C3F6-22FE-D3D6-AFCAC7B334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64956" y="2603500"/>
            <a:ext cx="3005900" cy="34163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F2DD2AB-AC22-0448-6725-8617406AA8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Cysts with associated nodules</a:t>
            </a:r>
          </a:p>
          <a:p>
            <a:r>
              <a:rPr lang="en-US" dirty="0"/>
              <a:t>Managed according to most suspicious feature</a:t>
            </a:r>
          </a:p>
        </p:txBody>
      </p:sp>
    </p:spTree>
    <p:extLst>
      <p:ext uri="{BB962C8B-B14F-4D97-AF65-F5344CB8AC3E}">
        <p14:creationId xmlns:p14="http://schemas.microsoft.com/office/powerpoint/2010/main" val="1385694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864F35-124C-D502-22ED-1B5024630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LDCT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67ACAA1A-103D-5B3A-635D-CFDCBCB35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Endobronchial abnormalities</a:t>
            </a:r>
          </a:p>
          <a:p>
            <a:pPr lvl="1"/>
            <a:r>
              <a:rPr lang="en-US" dirty="0"/>
              <a:t>Segmental or more proximal &gt;&gt; 4A &gt;&gt; 3-month LDCT</a:t>
            </a:r>
          </a:p>
          <a:p>
            <a:pPr lvl="1"/>
            <a:r>
              <a:rPr lang="en-US" dirty="0"/>
              <a:t>Subsegmental or tubular &gt;&gt; favor infection &gt;&gt; 0 or 2</a:t>
            </a:r>
          </a:p>
          <a:p>
            <a:pPr lvl="1"/>
            <a:r>
              <a:rPr lang="en-US" dirty="0"/>
              <a:t>Air within abnormality suggests secretions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00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E21E88-ABD0-09EC-42F7-46009DB7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LDCT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B3E27B7B-DDB8-89BD-CAD3-91316554C6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4954" y="2603500"/>
            <a:ext cx="3719596" cy="2866478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972B269C-BC38-1BC1-C78D-11110028D9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Proximal airway nodules</a:t>
            </a:r>
          </a:p>
        </p:txBody>
      </p:sp>
    </p:spTree>
    <p:extLst>
      <p:ext uri="{BB962C8B-B14F-4D97-AF65-F5344CB8AC3E}">
        <p14:creationId xmlns:p14="http://schemas.microsoft.com/office/powerpoint/2010/main" val="509824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02BFF4-BBA0-3080-EA3B-0033DA8DB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LDCT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170165B0-4202-F063-1EC2-729095BE34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4954" y="2825657"/>
            <a:ext cx="4101306" cy="291408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6E03CF6-26CE-0D9A-540E-9585C3A224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Tubular filling defects suggest infection</a:t>
            </a:r>
          </a:p>
        </p:txBody>
      </p:sp>
    </p:spTree>
    <p:extLst>
      <p:ext uri="{BB962C8B-B14F-4D97-AF65-F5344CB8AC3E}">
        <p14:creationId xmlns:p14="http://schemas.microsoft.com/office/powerpoint/2010/main" val="294130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1DADC7-CC1B-D99B-8BFA-AE437A62D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LDCT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551971-6FA3-9C8E-0B49-B93AEBF0AC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More central secretions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174BB939-0F54-7AB5-395C-A094BC3075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62967" y="2830639"/>
            <a:ext cx="3910870" cy="3053693"/>
          </a:xfrm>
        </p:spPr>
      </p:pic>
    </p:spTree>
    <p:extLst>
      <p:ext uri="{BB962C8B-B14F-4D97-AF65-F5344CB8AC3E}">
        <p14:creationId xmlns:p14="http://schemas.microsoft.com/office/powerpoint/2010/main" val="1093980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37C9D0-D52C-250B-B68E-738353C54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LDCT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963BFA8C-6FE8-0361-7F13-5995D0F343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19903" y="2603500"/>
            <a:ext cx="3296007" cy="34163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4DDB85B-01DF-6D35-55BC-5447DC2612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Perifissural</a:t>
            </a:r>
            <a:r>
              <a:rPr lang="en-US" dirty="0"/>
              <a:t>/</a:t>
            </a:r>
            <a:r>
              <a:rPr lang="en-US" dirty="0" err="1"/>
              <a:t>juxtapleural</a:t>
            </a:r>
            <a:r>
              <a:rPr lang="en-US" dirty="0"/>
              <a:t> nodules</a:t>
            </a:r>
          </a:p>
          <a:p>
            <a:r>
              <a:rPr lang="en-US" dirty="0"/>
              <a:t>Ovoid or triangular nodules adjacent to pleura, mediastinum or diaphragm</a:t>
            </a:r>
          </a:p>
          <a:p>
            <a:r>
              <a:rPr lang="en-US" dirty="0"/>
              <a:t>Intrapulmonary lymph nodes</a:t>
            </a:r>
          </a:p>
          <a:p>
            <a:r>
              <a:rPr lang="en-US" dirty="0"/>
              <a:t>Cat 2 finding </a:t>
            </a:r>
          </a:p>
        </p:txBody>
      </p:sp>
    </p:spTree>
    <p:extLst>
      <p:ext uri="{BB962C8B-B14F-4D97-AF65-F5344CB8AC3E}">
        <p14:creationId xmlns:p14="http://schemas.microsoft.com/office/powerpoint/2010/main" val="800629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CB2E24-45DA-8D51-9D37-1D92434AD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LDCT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BEB01D79-9B97-05C1-667E-66FA7D240A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40706" y="2628900"/>
            <a:ext cx="3454400" cy="33655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D01EBAEF-2D0F-C0DC-F020-254F0F719B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74669" y="2927350"/>
            <a:ext cx="3492500" cy="2768600"/>
          </a:xfrm>
        </p:spPr>
      </p:pic>
    </p:spTree>
    <p:extLst>
      <p:ext uri="{BB962C8B-B14F-4D97-AF65-F5344CB8AC3E}">
        <p14:creationId xmlns:p14="http://schemas.microsoft.com/office/powerpoint/2010/main" val="3324312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153E66-3A94-E157-BB64-B92B53FAD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 RADs Categories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0759E9F7-E756-3773-883D-28F8D25EF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700" y="3884051"/>
            <a:ext cx="8824913" cy="855197"/>
          </a:xfrm>
        </p:spPr>
      </p:pic>
    </p:spTree>
    <p:extLst>
      <p:ext uri="{BB962C8B-B14F-4D97-AF65-F5344CB8AC3E}">
        <p14:creationId xmlns:p14="http://schemas.microsoft.com/office/powerpoint/2010/main" val="1048363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31D364-35B7-4239-C900-4000B69A3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 RADS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9BDD570-E2C9-1CCC-9EA6-B27D39B02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4451" y="1680632"/>
            <a:ext cx="2962418" cy="4769069"/>
          </a:xfrm>
        </p:spPr>
      </p:pic>
    </p:spTree>
    <p:extLst>
      <p:ext uri="{BB962C8B-B14F-4D97-AF65-F5344CB8AC3E}">
        <p14:creationId xmlns:p14="http://schemas.microsoft.com/office/powerpoint/2010/main" val="3113891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3226F5-1F2D-8746-71CF-12286E8C6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 RADs Categories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8ED1971-62AB-7793-EA92-68B2F5CE5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700" y="3779817"/>
            <a:ext cx="8824913" cy="1063665"/>
          </a:xfrm>
        </p:spPr>
      </p:pic>
    </p:spTree>
    <p:extLst>
      <p:ext uri="{BB962C8B-B14F-4D97-AF65-F5344CB8AC3E}">
        <p14:creationId xmlns:p14="http://schemas.microsoft.com/office/powerpoint/2010/main" val="741777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DBE43C-2270-9780-1473-855CAC925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 RADs Categories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A45BA00-6027-CA1C-57FA-95DFD529E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700" y="2860543"/>
            <a:ext cx="8824913" cy="2902213"/>
          </a:xfrm>
        </p:spPr>
      </p:pic>
    </p:spTree>
    <p:extLst>
      <p:ext uri="{BB962C8B-B14F-4D97-AF65-F5344CB8AC3E}">
        <p14:creationId xmlns:p14="http://schemas.microsoft.com/office/powerpoint/2010/main" val="2521604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AA95AA-D5A4-048F-89FF-12CFB1FB6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 RADs Categories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0BB1196-9DBB-69D0-9126-56B494E19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700" y="3107427"/>
            <a:ext cx="8824913" cy="2408446"/>
          </a:xfrm>
        </p:spPr>
      </p:pic>
    </p:spTree>
    <p:extLst>
      <p:ext uri="{BB962C8B-B14F-4D97-AF65-F5344CB8AC3E}">
        <p14:creationId xmlns:p14="http://schemas.microsoft.com/office/powerpoint/2010/main" val="2082974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3446F4-DA84-234E-184E-A63B5AE78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 RADs Categories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27C757E-5D94-49B9-BA36-12D8186C3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700" y="3115283"/>
            <a:ext cx="8824913" cy="2392734"/>
          </a:xfrm>
        </p:spPr>
      </p:pic>
    </p:spTree>
    <p:extLst>
      <p:ext uri="{BB962C8B-B14F-4D97-AF65-F5344CB8AC3E}">
        <p14:creationId xmlns:p14="http://schemas.microsoft.com/office/powerpoint/2010/main" val="3926819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8DB725-3721-9776-12ED-63B66830F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 RADs Categories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73974AC-21D7-B499-7D13-2C583E6D8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700" y="2924228"/>
            <a:ext cx="8824913" cy="2774843"/>
          </a:xfrm>
        </p:spPr>
      </p:pic>
    </p:spTree>
    <p:extLst>
      <p:ext uri="{BB962C8B-B14F-4D97-AF65-F5344CB8AC3E}">
        <p14:creationId xmlns:p14="http://schemas.microsoft.com/office/powerpoint/2010/main" val="3365976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CE33DA-02B7-7EC8-352A-A2A47CEDA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 RADs Categories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BC4DDF9-2480-D900-3E57-B8A083DAB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700" y="4111497"/>
            <a:ext cx="8824913" cy="400305"/>
          </a:xfrm>
        </p:spPr>
      </p:pic>
    </p:spTree>
    <p:extLst>
      <p:ext uri="{BB962C8B-B14F-4D97-AF65-F5344CB8AC3E}">
        <p14:creationId xmlns:p14="http://schemas.microsoft.com/office/powerpoint/2010/main" val="375251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4DC6D9-0DDF-6F7C-2851-F4E061559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 RADs Categories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3E7FAC8-1352-F91F-7340-2AAE75D0F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700" y="3897271"/>
            <a:ext cx="8824913" cy="828758"/>
          </a:xfrm>
        </p:spPr>
      </p:pic>
    </p:spTree>
    <p:extLst>
      <p:ext uri="{BB962C8B-B14F-4D97-AF65-F5344CB8AC3E}">
        <p14:creationId xmlns:p14="http://schemas.microsoft.com/office/powerpoint/2010/main" val="29938801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F17B0-0FDA-7078-A2D9-FCABD5667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492C154-1D26-FBC4-6925-C45D3D34A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7905" y="2603500"/>
            <a:ext cx="4360503" cy="3416300"/>
          </a:xfrm>
        </p:spPr>
      </p:pic>
    </p:spTree>
    <p:extLst>
      <p:ext uri="{BB962C8B-B14F-4D97-AF65-F5344CB8AC3E}">
        <p14:creationId xmlns:p14="http://schemas.microsoft.com/office/powerpoint/2010/main" val="27018878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EA5A27-E01E-A12A-B5E8-803B63D48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994C688-C02E-4E5C-E636-8A5CDEFA5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9099" y="2603500"/>
            <a:ext cx="4298114" cy="3416300"/>
          </a:xfrm>
        </p:spPr>
      </p:pic>
    </p:spTree>
    <p:extLst>
      <p:ext uri="{BB962C8B-B14F-4D97-AF65-F5344CB8AC3E}">
        <p14:creationId xmlns:p14="http://schemas.microsoft.com/office/powerpoint/2010/main" val="5698957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CBE497-697E-6D2A-E4C7-0510BDDA4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1F84F76-0912-5B2E-B487-E51FB5403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257" y="2603500"/>
            <a:ext cx="7083798" cy="3416300"/>
          </a:xfrm>
        </p:spPr>
      </p:pic>
    </p:spTree>
    <p:extLst>
      <p:ext uri="{BB962C8B-B14F-4D97-AF65-F5344CB8AC3E}">
        <p14:creationId xmlns:p14="http://schemas.microsoft.com/office/powerpoint/2010/main" val="1476238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F44BC5-9B44-C93A-688B-084EE5416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Lung Cancer Screening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EA4F88-F593-319A-4E13-70141CA17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Lung Cancer is leading cause of cancer mortality in the US and Worldwide</a:t>
            </a:r>
          </a:p>
          <a:p>
            <a:r>
              <a:rPr lang="en-US" dirty="0"/>
              <a:t>In 2023 there were 230,000 new cases with 127,000 deaths (21% of all cancer-related deaths)</a:t>
            </a:r>
          </a:p>
          <a:p>
            <a:r>
              <a:rPr lang="en-US" dirty="0"/>
              <a:t>Majority of symptomatic individuals present with advanced stage disease</a:t>
            </a:r>
          </a:p>
          <a:p>
            <a:r>
              <a:rPr lang="en-US" dirty="0"/>
              <a:t>National Lung Screening and NELSON (Dutch-Belgian) Trials</a:t>
            </a:r>
          </a:p>
          <a:p>
            <a:r>
              <a:rPr lang="en-US" dirty="0"/>
              <a:t>Both demonstrated a decrease in mortality from lung cancer in screened individuals</a:t>
            </a:r>
          </a:p>
          <a:p>
            <a:r>
              <a:rPr lang="en-US" dirty="0"/>
              <a:t>Early stage disease &gt;&gt; easier to treat and potentially cure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19463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0DD4C4-8014-A32D-4CD2-3C69549F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Reporting Tidbits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839EC2-FA25-D505-9ADF-95FC6E81F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Nodule growth defined as increase in mean diameter &gt; 1.5 mm in 12- month period</a:t>
            </a:r>
          </a:p>
          <a:p>
            <a:r>
              <a:rPr lang="en-US" dirty="0"/>
              <a:t>Slow growing solid or part-solid nodules not meeting size threshold are suspicious and should be classified as 4B</a:t>
            </a:r>
          </a:p>
          <a:p>
            <a:r>
              <a:rPr lang="en-US" dirty="0"/>
              <a:t>Slow growing GGN should not be reclassified until they meet the size threshold for higher category</a:t>
            </a:r>
          </a:p>
          <a:p>
            <a:r>
              <a:rPr lang="en-US" dirty="0"/>
              <a:t>There is no “return to annual screening”.  Follow-up studies should serve as new baseline.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46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996CF6-0E9B-0A45-81C7-A56C63298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Eligible for Screening?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AB6A5CBE-617A-3F64-4FB1-AE1B3D1104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7217" y="2603500"/>
            <a:ext cx="4541379" cy="341630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0A7F0E31-3ADF-4FCE-3027-9C6D6ABB86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Greater than age 50</a:t>
            </a:r>
          </a:p>
          <a:p>
            <a:r>
              <a:rPr lang="en-US" dirty="0"/>
              <a:t>Greater than or equal to 20 pack year smoking history</a:t>
            </a:r>
          </a:p>
          <a:p>
            <a:r>
              <a:rPr lang="en-US" dirty="0"/>
              <a:t>Asymptomatic</a:t>
            </a:r>
          </a:p>
          <a:p>
            <a:r>
              <a:rPr lang="en-US" dirty="0"/>
              <a:t>Able to tolerate definitive treatment for lung cancer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083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5D0438-40CC-CBB1-723E-235BD99D5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Dose Protocol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89AB1A6-FABF-5049-32B3-6A2AB3C76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5750" y="2448911"/>
            <a:ext cx="10640499" cy="3110629"/>
          </a:xfrm>
        </p:spPr>
      </p:pic>
    </p:spTree>
    <p:extLst>
      <p:ext uri="{BB962C8B-B14F-4D97-AF65-F5344CB8AC3E}">
        <p14:creationId xmlns:p14="http://schemas.microsoft.com/office/powerpoint/2010/main" val="2560888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16F7BF-069D-1D9A-7A44-0D4E7BD19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LDCT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DE1CFC-1083-098A-3785-B19E032D5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 series bone algorithm and soft tissue</a:t>
            </a:r>
          </a:p>
          <a:p>
            <a:r>
              <a:rPr lang="en-US" dirty="0"/>
              <a:t>Thick series soft tissue</a:t>
            </a:r>
          </a:p>
          <a:p>
            <a:r>
              <a:rPr lang="en-US" dirty="0"/>
              <a:t>Coronal and sagittal reformats</a:t>
            </a:r>
          </a:p>
          <a:p>
            <a:r>
              <a:rPr lang="en-US" dirty="0"/>
              <a:t>MIP series for improved nodule detection</a:t>
            </a:r>
          </a:p>
        </p:txBody>
      </p:sp>
    </p:spTree>
    <p:extLst>
      <p:ext uri="{BB962C8B-B14F-4D97-AF65-F5344CB8AC3E}">
        <p14:creationId xmlns:p14="http://schemas.microsoft.com/office/powerpoint/2010/main" val="3866432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17266A-8705-B66C-17D4-A8EF7A685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LDCT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4BB615-69C0-7B52-A5FB-C8A4AC45C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Measuring nodules</a:t>
            </a:r>
          </a:p>
          <a:p>
            <a:pPr lvl="1"/>
            <a:r>
              <a:rPr lang="en-US" dirty="0"/>
              <a:t>Measure on lung windows</a:t>
            </a:r>
          </a:p>
          <a:p>
            <a:pPr lvl="1"/>
            <a:r>
              <a:rPr lang="en-US" dirty="0"/>
              <a:t>Measure long and short axis in same plane</a:t>
            </a:r>
          </a:p>
          <a:p>
            <a:pPr lvl="1"/>
            <a:r>
              <a:rPr lang="en-US" dirty="0"/>
              <a:t>Measurements are averaged and reported to the nearest decimal point</a:t>
            </a:r>
          </a:p>
          <a:p>
            <a:pPr lvl="1"/>
            <a:r>
              <a:rPr lang="en-US" dirty="0"/>
              <a:t>Reporting one dimension for round nodules is acceptable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5006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6B3222-1804-07CF-E89A-67980DB0F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LDCT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C352B7-0B6D-FD5C-4DBD-518666B3BD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Solid nodules</a:t>
            </a:r>
          </a:p>
          <a:p>
            <a:r>
              <a:rPr lang="en-US" dirty="0"/>
              <a:t>Obscure underlying lung architecture, vessels, bronchi, </a:t>
            </a:r>
            <a:r>
              <a:rPr lang="en-US" dirty="0" err="1"/>
              <a:t>septae</a:t>
            </a:r>
            <a:r>
              <a:rPr lang="en-US" dirty="0"/>
              <a:t> etc.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3547F17A-E79B-C4FA-9781-D1A4E7D872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6520" y="2603500"/>
            <a:ext cx="2968797" cy="3416300"/>
          </a:xfrm>
        </p:spPr>
      </p:pic>
    </p:spTree>
    <p:extLst>
      <p:ext uri="{BB962C8B-B14F-4D97-AF65-F5344CB8AC3E}">
        <p14:creationId xmlns:p14="http://schemas.microsoft.com/office/powerpoint/2010/main" val="38973852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8832</TotalTime>
  <Words>510</Words>
  <Application>Microsoft Office PowerPoint</Application>
  <PresentationFormat>Widescreen</PresentationFormat>
  <Paragraphs>108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Century Gothic</vt:lpstr>
      <vt:lpstr>Wingdings 3</vt:lpstr>
      <vt:lpstr>Ion Boardroom</vt:lpstr>
      <vt:lpstr>Reading LDCT</vt:lpstr>
      <vt:lpstr>Objectives</vt:lpstr>
      <vt:lpstr>LUNG RADS</vt:lpstr>
      <vt:lpstr>History of Lung Cancer Screening</vt:lpstr>
      <vt:lpstr>Who is Eligible for Screening?</vt:lpstr>
      <vt:lpstr>Low Dose Protocol</vt:lpstr>
      <vt:lpstr>Reading LDCT</vt:lpstr>
      <vt:lpstr>Reading LDCT</vt:lpstr>
      <vt:lpstr>Reading LDCT</vt:lpstr>
      <vt:lpstr>Reading LDCT</vt:lpstr>
      <vt:lpstr>Reading LDCT</vt:lpstr>
      <vt:lpstr>Reading LDCT</vt:lpstr>
      <vt:lpstr>Reading LDCT</vt:lpstr>
      <vt:lpstr>Reading LDCT</vt:lpstr>
      <vt:lpstr>Reading LDCT</vt:lpstr>
      <vt:lpstr>Reading LDCT</vt:lpstr>
      <vt:lpstr>Reading LDCT</vt:lpstr>
      <vt:lpstr>Reading LDCT</vt:lpstr>
      <vt:lpstr>Reading LDCT</vt:lpstr>
      <vt:lpstr>Reading LDCT</vt:lpstr>
      <vt:lpstr>Reading LDCT</vt:lpstr>
      <vt:lpstr>Reading LDCT</vt:lpstr>
      <vt:lpstr>Reading LDCT</vt:lpstr>
      <vt:lpstr>Reading LDCT</vt:lpstr>
      <vt:lpstr>Reading LDCT</vt:lpstr>
      <vt:lpstr>Reading LDCT</vt:lpstr>
      <vt:lpstr>Reading LDCT</vt:lpstr>
      <vt:lpstr>Reading LDCT</vt:lpstr>
      <vt:lpstr>Lung RADs Categories</vt:lpstr>
      <vt:lpstr>Lung RADs Categories</vt:lpstr>
      <vt:lpstr>Lung RADs Categories</vt:lpstr>
      <vt:lpstr>Lung RADs Categories</vt:lpstr>
      <vt:lpstr>Lung RADs Categories</vt:lpstr>
      <vt:lpstr>Lung RADs Categories</vt:lpstr>
      <vt:lpstr>Lung RADs Categories</vt:lpstr>
      <vt:lpstr>Lung RADs Categories</vt:lpstr>
      <vt:lpstr>Reporting</vt:lpstr>
      <vt:lpstr>Reporting</vt:lpstr>
      <vt:lpstr>Reporting</vt:lpstr>
      <vt:lpstr>Important Reporting Tidbits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LDCT</dc:title>
  <dc:creator>Andrew Dyer</dc:creator>
  <cp:lastModifiedBy>Memphis Radiological</cp:lastModifiedBy>
  <cp:revision>3</cp:revision>
  <dcterms:created xsi:type="dcterms:W3CDTF">2025-05-07T18:22:17Z</dcterms:created>
  <dcterms:modified xsi:type="dcterms:W3CDTF">2025-05-13T22:22:50Z</dcterms:modified>
</cp:coreProperties>
</file>