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sldIdLst>
    <p:sldId id="256" r:id="rId2"/>
    <p:sldId id="257" r:id="rId3"/>
    <p:sldId id="266" r:id="rId4"/>
    <p:sldId id="258" r:id="rId5"/>
    <p:sldId id="267" r:id="rId6"/>
    <p:sldId id="259" r:id="rId7"/>
    <p:sldId id="260" r:id="rId8"/>
    <p:sldId id="261" r:id="rId9"/>
    <p:sldId id="262" r:id="rId10"/>
    <p:sldId id="263" r:id="rId11"/>
    <p:sldId id="281" r:id="rId12"/>
    <p:sldId id="282" r:id="rId13"/>
    <p:sldId id="284" r:id="rId14"/>
    <p:sldId id="285" r:id="rId15"/>
    <p:sldId id="283" r:id="rId16"/>
    <p:sldId id="291" r:id="rId17"/>
    <p:sldId id="292" r:id="rId18"/>
    <p:sldId id="286" r:id="rId19"/>
    <p:sldId id="287" r:id="rId20"/>
    <p:sldId id="288" r:id="rId21"/>
    <p:sldId id="289" r:id="rId22"/>
    <p:sldId id="293" r:id="rId23"/>
    <p:sldId id="294" r:id="rId24"/>
    <p:sldId id="295" r:id="rId25"/>
    <p:sldId id="296" r:id="rId26"/>
    <p:sldId id="268" r:id="rId27"/>
    <p:sldId id="276" r:id="rId28"/>
    <p:sldId id="277" r:id="rId29"/>
    <p:sldId id="290" r:id="rId30"/>
    <p:sldId id="278" r:id="rId31"/>
    <p:sldId id="279" r:id="rId32"/>
    <p:sldId id="297" r:id="rId33"/>
    <p:sldId id="280" r:id="rId34"/>
    <p:sldId id="265" r:id="rId35"/>
    <p:sldId id="269" r:id="rId36"/>
    <p:sldId id="270" r:id="rId37"/>
    <p:sldId id="271" r:id="rId38"/>
    <p:sldId id="272" r:id="rId39"/>
    <p:sldId id="273" r:id="rId40"/>
    <p:sldId id="274" r:id="rId41"/>
    <p:sldId id="298" r:id="rId42"/>
    <p:sldId id="299" r:id="rId43"/>
    <p:sldId id="300" r:id="rId44"/>
    <p:sldId id="301" r:id="rId45"/>
    <p:sldId id="302" r:id="rId46"/>
    <p:sldId id="303" r:id="rId47"/>
    <p:sldId id="275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2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E9C7C-533A-B144-8F49-10B837FCD060}" type="datetimeFigureOut">
              <a:rPr lang="en-US" smtClean="0"/>
              <a:t>3/1/20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48889-E603-1746-BE90-142EEAF8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5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2A2A1-5103-B24D-9F02-1BE88CFF3608}" type="datetimeFigureOut">
              <a:rPr lang="en-US" smtClean="0"/>
              <a:t>2/29/20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F29C-2475-E041-9CD0-B9A2C1D6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2A2A1-5103-B24D-9F02-1BE88CFF3608}" type="datetimeFigureOut">
              <a:rPr lang="en-US" smtClean="0"/>
              <a:t>2/29/20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F29C-2475-E041-9CD0-B9A2C1D6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2A2A1-5103-B24D-9F02-1BE88CFF3608}" type="datetimeFigureOut">
              <a:rPr lang="en-US" smtClean="0"/>
              <a:t>2/29/20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F29C-2475-E041-9CD0-B9A2C1D6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2A2A1-5103-B24D-9F02-1BE88CFF3608}" type="datetimeFigureOut">
              <a:rPr lang="en-US" smtClean="0"/>
              <a:t>2/29/20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F29C-2475-E041-9CD0-B9A2C1D6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2A2A1-5103-B24D-9F02-1BE88CFF3608}" type="datetimeFigureOut">
              <a:rPr lang="en-US" smtClean="0"/>
              <a:t>2/29/20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F29C-2475-E041-9CD0-B9A2C1D6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2A2A1-5103-B24D-9F02-1BE88CFF3608}" type="datetimeFigureOut">
              <a:rPr lang="en-US" smtClean="0"/>
              <a:t>2/29/20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F29C-2475-E041-9CD0-B9A2C1D6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2A2A1-5103-B24D-9F02-1BE88CFF3608}" type="datetimeFigureOut">
              <a:rPr lang="en-US" smtClean="0"/>
              <a:t>2/29/20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F29C-2475-E041-9CD0-B9A2C1D6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2A2A1-5103-B24D-9F02-1BE88CFF3608}" type="datetimeFigureOut">
              <a:rPr lang="en-US" smtClean="0"/>
              <a:t>2/29/20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F29C-2475-E041-9CD0-B9A2C1D6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2A2A1-5103-B24D-9F02-1BE88CFF3608}" type="datetimeFigureOut">
              <a:rPr lang="en-US" smtClean="0"/>
              <a:t>2/29/20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F29C-2475-E041-9CD0-B9A2C1D6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2A2A1-5103-B24D-9F02-1BE88CFF3608}" type="datetimeFigureOut">
              <a:rPr lang="en-US" smtClean="0"/>
              <a:t>2/29/20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F29C-2475-E041-9CD0-B9A2C1D6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2A2A1-5103-B24D-9F02-1BE88CFF3608}" type="datetimeFigureOut">
              <a:rPr lang="en-US" smtClean="0"/>
              <a:t>2/29/20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FF29C-2475-E041-9CD0-B9A2C1D6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2A2A1-5103-B24D-9F02-1BE88CFF3608}" type="datetimeFigureOut">
              <a:rPr lang="en-US" smtClean="0"/>
              <a:t>2/29/20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FF29C-2475-E041-9CD0-B9A2C1D6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dc.gov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Importance of Imaging in Coronavirus Disease-19 (COVID-19)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Andrew Dyer, MD</a:t>
            </a:r>
          </a:p>
          <a:p>
            <a:r>
              <a:rPr lang="en-US" dirty="0" smtClean="0"/>
              <a:t>Thoracic Imaging</a:t>
            </a:r>
          </a:p>
          <a:p>
            <a:r>
              <a:rPr lang="en-US" dirty="0" smtClean="0"/>
              <a:t>Memphis Radiological PC</a:t>
            </a:r>
          </a:p>
          <a:p>
            <a:r>
              <a:rPr lang="en-US" dirty="0" smtClean="0"/>
              <a:t>March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91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pic>
        <p:nvPicPr>
          <p:cNvPr id="4" name="Content Placeholder 3" descr="Screen Shot 2020-02-29 at 12.01.35 P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42" b="-10642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44 year old transportation employee presented with two weeks of high fever and cough.  One of the earliest deaths at the epicenter of Covid-19 outbreak in Wuhan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134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Common Imaging Findings</a:t>
            </a:r>
          </a:p>
          <a:p>
            <a:pPr lvl="1"/>
            <a:r>
              <a:rPr lang="en-US" dirty="0" smtClean="0"/>
              <a:t>Peripheral, rounded GGO</a:t>
            </a:r>
          </a:p>
          <a:p>
            <a:pPr lvl="1"/>
            <a:r>
              <a:rPr lang="en-US" dirty="0" smtClean="0"/>
              <a:t>Crazy paving</a:t>
            </a:r>
          </a:p>
          <a:p>
            <a:pPr lvl="1"/>
            <a:r>
              <a:rPr lang="en-US" dirty="0" err="1" smtClean="0"/>
              <a:t>Subpleural</a:t>
            </a:r>
            <a:r>
              <a:rPr lang="en-US" dirty="0" smtClean="0"/>
              <a:t> opacities/bands</a:t>
            </a:r>
          </a:p>
          <a:p>
            <a:pPr lvl="1"/>
            <a:r>
              <a:rPr lang="en-US" dirty="0" smtClean="0"/>
              <a:t>Consolidation</a:t>
            </a:r>
          </a:p>
          <a:p>
            <a:r>
              <a:rPr lang="en-US" dirty="0" smtClean="0"/>
              <a:t>Less common/late findings</a:t>
            </a:r>
          </a:p>
          <a:p>
            <a:pPr lvl="1"/>
            <a:r>
              <a:rPr lang="en-US" dirty="0" smtClean="0"/>
              <a:t>Organizing pneumonia patterns of reverse halo and </a:t>
            </a:r>
            <a:r>
              <a:rPr lang="en-US" dirty="0" err="1" smtClean="0"/>
              <a:t>peribronchovascular</a:t>
            </a:r>
            <a:r>
              <a:rPr lang="en-US" dirty="0" smtClean="0"/>
              <a:t> opacities</a:t>
            </a:r>
          </a:p>
          <a:p>
            <a:pPr lvl="1"/>
            <a:r>
              <a:rPr lang="en-US" dirty="0" smtClean="0"/>
              <a:t>cavitation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44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pic>
        <p:nvPicPr>
          <p:cNvPr id="4" name="Content Placeholder 3" descr="Screen Shot 2020-03-01 at 3.14.06 P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18" r="-2021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33 year old female patient with right </a:t>
            </a:r>
            <a:r>
              <a:rPr lang="en-US" dirty="0" err="1" smtClean="0"/>
              <a:t>infrahilar</a:t>
            </a:r>
            <a:r>
              <a:rPr lang="en-US" dirty="0" smtClean="0"/>
              <a:t> opacities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Kong, Weifang et al.  Radiology:  Cardiothoracic Imaging, 2020; 2(1):e200031.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02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pic>
        <p:nvPicPr>
          <p:cNvPr id="4" name="Content Placeholder 3" descr="Screen Shot 2020-03-01 at 3.17.20 P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97" b="-7797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Same patient with peripheral GGO in the right lower lobe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Kong, Weifang et al.  Radiology:  Cardiothoracic Imaging, 2020; 2(1):e200031.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52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pic>
        <p:nvPicPr>
          <p:cNvPr id="4" name="Content Placeholder 3" descr="Screen Shot 2020-03-01 at 3.18.50 P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22" b="-7622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Follow up CT with clearing ground glass and developing </a:t>
            </a:r>
            <a:r>
              <a:rPr lang="en-US" dirty="0" err="1" smtClean="0"/>
              <a:t>subpleural</a:t>
            </a:r>
            <a:r>
              <a:rPr lang="en-US" dirty="0" smtClean="0"/>
              <a:t> bands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Kong, Weifang et al.  Radiology:  Cardiothoracic Imaging, 2020; 2(1):e200031.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55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pic>
        <p:nvPicPr>
          <p:cNvPr id="4" name="Content Placeholder 3" descr="Screen Shot 2020-03-01 at 3.18.19 P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156" r="-53156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Sagittal reformatted images of same patient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Kong, Weifang et al.  Radiology:  Cardiothoracic Imaging, 2020; 2(1):e200031.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pic>
        <p:nvPicPr>
          <p:cNvPr id="4" name="Content Placeholder 3" descr="Screen Shot 2020-03-01 at 3.47.1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656" b="-67656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Bernheim et al.  Radiology:  Cardiothoracic Imaging, 2020; 2(1):e200031.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pic>
        <p:nvPicPr>
          <p:cNvPr id="4" name="Content Placeholder 3" descr="Screen Shot 2020-03-01 at 3.47.5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2" r="-17382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Bernheim et al.  Radiology:  Cardiothoracic Imaging, 2020; 2(1):e200031.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7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pic>
        <p:nvPicPr>
          <p:cNvPr id="4" name="Content Placeholder 3" descr="Screen Shot 2020-03-01 at 3.19.33 P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2" b="3662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Late phase disease with organizing pneumonia pattern (reverse halo)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Kong, Weifang et al.  Radiology:  Cardiothoracic Imaging, 2020; 2(1):e200031.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8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pic>
        <p:nvPicPr>
          <p:cNvPr id="4" name="Content Placeholder 3" descr="Screen Shot 2020-03-01 at 3.20.31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899" b="-32899"/>
          <a:stretch>
            <a:fillRect/>
          </a:stretch>
        </p:blipFill>
        <p:spPr/>
      </p:pic>
      <p:pic>
        <p:nvPicPr>
          <p:cNvPr id="6" name="Content Placeholder 5" descr="Screen Shot 2020-03-01 at 3.21.16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341" b="-33341"/>
          <a:stretch>
            <a:fillRect/>
          </a:stretch>
        </p:blipFill>
        <p:spPr/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Kong, Weifang et al.  Radiology:  Cardiothoracic Imaging, 2020; 2(1):e200031.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4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and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Discuss history of current coronavirus-19 (Covid-19) outbreak</a:t>
            </a:r>
          </a:p>
          <a:p>
            <a:r>
              <a:rPr lang="en-US" dirty="0" smtClean="0"/>
              <a:t>Review imaging findings in Covid-19 infection</a:t>
            </a:r>
          </a:p>
          <a:p>
            <a:r>
              <a:rPr lang="en-US" dirty="0" smtClean="0"/>
              <a:t>Review data from current outbreak with regards to laboratory and radiologic testing</a:t>
            </a:r>
          </a:p>
          <a:p>
            <a:r>
              <a:rPr lang="en-US" dirty="0" smtClean="0"/>
              <a:t>Future considerations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877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pic>
        <p:nvPicPr>
          <p:cNvPr id="4" name="Content Placeholder 3" descr="Screen Shot 2020-03-01 at 3.22.5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0" r="-1930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Bernheim et al.  Radiology:  Cardiothoracic Imaging, 2020; 2(1):e200031.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70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pic>
        <p:nvPicPr>
          <p:cNvPr id="4" name="Content Placeholder 3" descr="Screen Shot 2020-03-01 at 3.24.1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16" r="-23016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Bernheim et al.  Radiology:  Cardiothoracic Imaging, 2020; 2(1):e200031.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pic>
        <p:nvPicPr>
          <p:cNvPr id="4" name="Content Placeholder 3" descr="Screen Shot 2020-03-01 at 4.19.4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105" b="-59105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Bernheim et al.  Radiology:  Cardiothoracic Imaging, 2020; 2(1):e200031.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69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Severe Acute Respiratory Syndrome (SARS)</a:t>
            </a:r>
            <a:endParaRPr lang="en-US" dirty="0"/>
          </a:p>
        </p:txBody>
      </p:sp>
      <p:pic>
        <p:nvPicPr>
          <p:cNvPr id="4" name="Content Placeholder 3" descr="Screen Shot 2020-03-01 at 4.52.41 P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r="342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Patient with SARS imaged 5 days after onset of symptoms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Narinder, Paul et al.  Radiographics:  2004; 24:553–563.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47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SARS</a:t>
            </a:r>
            <a:endParaRPr lang="en-US" dirty="0"/>
          </a:p>
        </p:txBody>
      </p:sp>
      <p:pic>
        <p:nvPicPr>
          <p:cNvPr id="5" name="Picture Placeholder 4" descr="Screen Shot 2020-03-01 at 5.02.29 P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80" b="-4828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Late Phase imaging in SARS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Narinder, Paul et al.  Radiographics:  2004; 24:553–563.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5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Middle Eastern Respiratory Syndrome (MERS)</a:t>
            </a:r>
            <a:endParaRPr lang="en-US" dirty="0"/>
          </a:p>
        </p:txBody>
      </p:sp>
      <p:pic>
        <p:nvPicPr>
          <p:cNvPr id="5" name="Picture Placeholder 4" descr="Screen Shot 2020-03-01 at 5.08.30 P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61" b="-586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Peripheral ground glass opacities in a patient with MERS.  Images were obtained 9 days after onset of symptoms.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Ajlan, Amr et al. American Journal of Roentgenology: 2014; 203:782–787.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4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recent review in </a:t>
            </a:r>
            <a:r>
              <a:rPr lang="en-US" i="1" dirty="0" smtClean="0"/>
              <a:t>Radiology</a:t>
            </a:r>
          </a:p>
          <a:p>
            <a:pPr lvl="1"/>
            <a:r>
              <a:rPr lang="en-US" dirty="0" smtClean="0"/>
              <a:t>94 patients with positive PCR testing</a:t>
            </a:r>
          </a:p>
          <a:p>
            <a:pPr lvl="1"/>
            <a:r>
              <a:rPr lang="en-US" dirty="0" smtClean="0"/>
              <a:t>Separated imaging findings based on early (0-2 days), intermediate (3-5 days) and late (6-12 days) phases of the disease</a:t>
            </a:r>
          </a:p>
          <a:p>
            <a:pPr lvl="1"/>
            <a:r>
              <a:rPr lang="en-US" dirty="0" smtClean="0"/>
              <a:t>Calculated involved percentages of each lobe in the lungs</a:t>
            </a:r>
          </a:p>
          <a:p>
            <a:pPr lvl="1"/>
            <a:r>
              <a:rPr lang="en-US" dirty="0" smtClean="0"/>
              <a:t>“severity” scores ranged from 0-20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Bernheim et al.  Radiology:  Cardiothoracic Imaging, 2020; 2(1):e200031.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4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Imaging Findings of Covid-19</a:t>
            </a:r>
          </a:p>
          <a:p>
            <a:pPr lvl="1"/>
            <a:r>
              <a:rPr lang="en-US" dirty="0" smtClean="0"/>
              <a:t>This prospective analysis demonstrated bilateral opacities in 98% of patients</a:t>
            </a:r>
          </a:p>
          <a:p>
            <a:pPr lvl="1"/>
            <a:r>
              <a:rPr lang="en-US" dirty="0" smtClean="0"/>
              <a:t>CT findings were most pronounced approximately 10 days after onset of symptoms</a:t>
            </a:r>
          </a:p>
          <a:p>
            <a:pPr lvl="1"/>
            <a:r>
              <a:rPr lang="en-US" dirty="0" smtClean="0"/>
              <a:t>Lymphadenopathy, nodules and pleural effusions were notably absent in almost all patients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Bernheim et al.  Radiology:  Cardiothoracic Imaging, 2020; 2(1):e200031.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9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Patients imaged in the early phase were more likely to have normal CT (56%)</a:t>
            </a:r>
          </a:p>
          <a:p>
            <a:pPr lvl="1"/>
            <a:r>
              <a:rPr lang="en-US" dirty="0" smtClean="0"/>
              <a:t>Intermediate (9%)</a:t>
            </a:r>
          </a:p>
          <a:p>
            <a:pPr lvl="1"/>
            <a:r>
              <a:rPr lang="en-US" dirty="0" smtClean="0"/>
              <a:t>Late (4%)</a:t>
            </a:r>
          </a:p>
          <a:p>
            <a:r>
              <a:rPr lang="en-US" dirty="0" smtClean="0"/>
              <a:t>Crazy paving, consolidation, bilateral lung involvement and linear opacities all increase in intermediate and late phases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Bernheim et al.  Radiology:  Cardiothoracic Imaging, 2020; 2(1):e200031.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4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pic>
        <p:nvPicPr>
          <p:cNvPr id="4" name="Content Placeholder 3" descr="Screen Shot 2020-03-01 at 3.52.1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63" r="-10163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Bernheim et al.  Radiology:  Cardiothoracic Imaging, 2020; 2(1):e200031.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9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Outbreak began in Wuhan, China during December 2019</a:t>
            </a:r>
          </a:p>
          <a:p>
            <a:r>
              <a:rPr lang="en-US" dirty="0" smtClean="0"/>
              <a:t>Wuhan is the capital city of central China’s Hubei province</a:t>
            </a:r>
          </a:p>
          <a:p>
            <a:r>
              <a:rPr lang="en-US" dirty="0" smtClean="0"/>
              <a:t>Novel coronavirus disease-19 likely has a zoonotic origin (bats?)</a:t>
            </a:r>
          </a:p>
          <a:p>
            <a:r>
              <a:rPr lang="en-US" dirty="0" smtClean="0"/>
              <a:t>Believed to have originated from </a:t>
            </a:r>
            <a:r>
              <a:rPr lang="en-US" dirty="0" err="1" smtClean="0"/>
              <a:t>Huanan</a:t>
            </a:r>
            <a:r>
              <a:rPr lang="en-US" dirty="0" smtClean="0"/>
              <a:t> seafood market</a:t>
            </a:r>
          </a:p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known coronavirus to infect humans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1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Standard of diagnosis is reverse transcriptase-polymerase chain reaction (RT-PCR) testing</a:t>
            </a:r>
          </a:p>
          <a:p>
            <a:r>
              <a:rPr lang="en-US" dirty="0" smtClean="0"/>
              <a:t>Only 30-60% positive rates across multiple studies</a:t>
            </a:r>
          </a:p>
          <a:p>
            <a:r>
              <a:rPr lang="en-US" dirty="0" smtClean="0"/>
              <a:t>Limitations in kit availability and processing make CT an important tool in early diagnosis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77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Retrospective analysis of 1014 patients at </a:t>
            </a:r>
            <a:r>
              <a:rPr lang="en-US" dirty="0" err="1" smtClean="0"/>
              <a:t>Tongji</a:t>
            </a:r>
            <a:r>
              <a:rPr lang="en-US" dirty="0" smtClean="0"/>
              <a:t> Hospital in Wuhan</a:t>
            </a:r>
          </a:p>
          <a:p>
            <a:r>
              <a:rPr lang="en-US" dirty="0" smtClean="0"/>
              <a:t>All patients underwent PCR testing and Chest CT</a:t>
            </a:r>
          </a:p>
          <a:p>
            <a:r>
              <a:rPr lang="en-US" dirty="0" smtClean="0"/>
              <a:t>PCR positive in 601 patients</a:t>
            </a:r>
          </a:p>
          <a:p>
            <a:r>
              <a:rPr lang="en-US" dirty="0" smtClean="0"/>
              <a:t>CT scans positive in 888 patients</a:t>
            </a:r>
          </a:p>
          <a:p>
            <a:r>
              <a:rPr lang="en-US" dirty="0" smtClean="0"/>
              <a:t>CT sensitivity of 97%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Ai, Tao et al.  Radiology:  Cardiothoracic Imaging, 2020; 2(1):e200031.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Patients with PCR negative results but positive CT scans were classified further:</a:t>
            </a:r>
          </a:p>
          <a:p>
            <a:r>
              <a:rPr lang="en-US" dirty="0" smtClean="0"/>
              <a:t>Covid-19 infection </a:t>
            </a:r>
          </a:p>
          <a:p>
            <a:pPr lvl="1"/>
            <a:r>
              <a:rPr lang="en-US" dirty="0" smtClean="0"/>
              <a:t>Highly likely</a:t>
            </a:r>
          </a:p>
          <a:p>
            <a:pPr lvl="2"/>
            <a:r>
              <a:rPr lang="en-US" dirty="0" smtClean="0"/>
              <a:t>Symptomatic (fever, cough and/or SOB)</a:t>
            </a:r>
          </a:p>
          <a:p>
            <a:pPr lvl="2"/>
            <a:r>
              <a:rPr lang="en-US" dirty="0" smtClean="0"/>
              <a:t>Typical CT features with dynamic features</a:t>
            </a:r>
          </a:p>
          <a:p>
            <a:pPr lvl="1"/>
            <a:r>
              <a:rPr lang="en-US" dirty="0" smtClean="0"/>
              <a:t>Probable</a:t>
            </a:r>
          </a:p>
          <a:p>
            <a:pPr lvl="2"/>
            <a:r>
              <a:rPr lang="en-US" dirty="0" smtClean="0"/>
              <a:t>Symptomatic</a:t>
            </a:r>
          </a:p>
          <a:p>
            <a:pPr lvl="2"/>
            <a:r>
              <a:rPr lang="en-US" dirty="0" smtClean="0"/>
              <a:t>Typical CT features with stable findings or no f/u</a:t>
            </a:r>
          </a:p>
          <a:p>
            <a:pPr lvl="1"/>
            <a:r>
              <a:rPr lang="en-US" dirty="0" smtClean="0"/>
              <a:t>Uncertain</a:t>
            </a:r>
          </a:p>
          <a:p>
            <a:pPr lvl="2"/>
            <a:r>
              <a:rPr lang="en-US" dirty="0" smtClean="0"/>
              <a:t>Typical CT features with no f/u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Ai, Tao et al.  Radiology:  Cardiothoracic Imaging, 2020; 2(1):e200031.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1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308 patients were PCR </a:t>
            </a:r>
            <a:r>
              <a:rPr lang="mr-IN" dirty="0" smtClean="0"/>
              <a:t>–</a:t>
            </a:r>
            <a:endParaRPr lang="en-US" dirty="0" smtClean="0"/>
          </a:p>
          <a:p>
            <a:pPr lvl="1"/>
            <a:r>
              <a:rPr lang="en-US" dirty="0" smtClean="0"/>
              <a:t>81% reclassified as highly likely or probable disease</a:t>
            </a:r>
          </a:p>
          <a:p>
            <a:r>
              <a:rPr lang="en-US" dirty="0" smtClean="0"/>
              <a:t>258 patients had multiple assays with at least one positive</a:t>
            </a:r>
          </a:p>
          <a:p>
            <a:pPr lvl="1"/>
            <a:r>
              <a:rPr lang="en-US" dirty="0" smtClean="0"/>
              <a:t>95% demonstrated positive findings on CT before a positive assay (14/15 with an initial </a:t>
            </a:r>
            <a:r>
              <a:rPr lang="mr-IN" dirty="0" smtClean="0"/>
              <a:t>–</a:t>
            </a:r>
            <a:r>
              <a:rPr lang="en-US" dirty="0" smtClean="0"/>
              <a:t> PCR)</a:t>
            </a:r>
          </a:p>
          <a:p>
            <a:pPr lvl="1"/>
            <a:r>
              <a:rPr lang="en-US" dirty="0" smtClean="0"/>
              <a:t>42% demonstrated improvement on CT prior to a negative PCR result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Ai, Tao et al.  Radiology:  Cardiothoracic Imaging, 2020; 2(1):e200031.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Chest CT is an important tool in the workup of possible Covid-19 cases</a:t>
            </a:r>
          </a:p>
          <a:p>
            <a:pPr lvl="1"/>
            <a:r>
              <a:rPr lang="en-US" dirty="0" smtClean="0"/>
              <a:t>PCR is only positive in approximately 60% of cases currently</a:t>
            </a:r>
          </a:p>
          <a:p>
            <a:pPr lvl="1"/>
            <a:r>
              <a:rPr lang="en-US" dirty="0" smtClean="0"/>
              <a:t>PCR may not be readily available or timely</a:t>
            </a:r>
          </a:p>
          <a:p>
            <a:pPr lvl="1"/>
            <a:r>
              <a:rPr lang="en-US" dirty="0" smtClean="0"/>
              <a:t>CT has been shown to demonstrate positive findings before PCR tests become positive</a:t>
            </a:r>
          </a:p>
          <a:p>
            <a:pPr lvl="1"/>
            <a:r>
              <a:rPr lang="en-US" dirty="0" smtClean="0"/>
              <a:t>CT can be used to follow treatment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30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possible Covid-19 outbreaks CT would enable:</a:t>
            </a:r>
          </a:p>
          <a:p>
            <a:pPr lvl="1"/>
            <a:r>
              <a:rPr lang="en-US" dirty="0" smtClean="0"/>
              <a:t>Early detection of possible infections</a:t>
            </a:r>
          </a:p>
          <a:p>
            <a:pPr lvl="1"/>
            <a:r>
              <a:rPr lang="en-US" dirty="0" smtClean="0"/>
              <a:t>Early isolation of these individuals</a:t>
            </a:r>
          </a:p>
          <a:p>
            <a:pPr lvl="1"/>
            <a:r>
              <a:rPr lang="en-US" dirty="0" smtClean="0"/>
              <a:t>Early initiation of supportive care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9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18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coronaviruses are known to infect humans?  Give some examples of coronaviruses that cause severe infections.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3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seven known human coronaviruses.  The most severe are SARS, MERS and novel Coronavirus-19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6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percentage of early phase patients will exhibit a normal chest CT?  What are the typical findings in coronavirus infection?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42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Covid-19</a:t>
            </a:r>
            <a:endParaRPr lang="en-US" dirty="0"/>
          </a:p>
        </p:txBody>
      </p:sp>
      <p:pic>
        <p:nvPicPr>
          <p:cNvPr id="4" name="Content Placeholder 3" descr="Screen Shot 2020-02-29 at 10.49.4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49" r="-218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About half of early phase patients will have a normal CT.  Peripheral, rounded ground glass opacities are a common early finding.  Consolidation, </a:t>
            </a:r>
            <a:r>
              <a:rPr lang="en-US" dirty="0" err="1" smtClean="0"/>
              <a:t>subpleural</a:t>
            </a:r>
            <a:r>
              <a:rPr lang="en-US" dirty="0" smtClean="0"/>
              <a:t> bands and crazy paving are seen later.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082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advantages of Chest CT over PCR in early evaluation of patients with symptoms of coronavirus infection?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85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CT:</a:t>
            </a:r>
          </a:p>
          <a:p>
            <a:pPr lvl="1"/>
            <a:r>
              <a:rPr lang="en-US" dirty="0" smtClean="0"/>
              <a:t>Is readily available in most centers</a:t>
            </a:r>
          </a:p>
          <a:p>
            <a:pPr lvl="1"/>
            <a:r>
              <a:rPr lang="en-US" dirty="0" smtClean="0"/>
              <a:t>May be positive before PCR testing</a:t>
            </a:r>
          </a:p>
          <a:p>
            <a:pPr lvl="1"/>
            <a:r>
              <a:rPr lang="en-US" dirty="0" smtClean="0"/>
              <a:t>Has a higher sensitivity for disease detection</a:t>
            </a:r>
          </a:p>
          <a:p>
            <a:pPr lvl="1"/>
            <a:r>
              <a:rPr lang="en-US" dirty="0" smtClean="0"/>
              <a:t>Can be used to assess treatment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21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mortality rate of Covid-19 infections?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80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mortality rate of Covid-19 infection is 2-3%.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090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True or False</a:t>
            </a:r>
          </a:p>
          <a:p>
            <a:pPr lvl="1"/>
            <a:r>
              <a:rPr lang="en-US" dirty="0" smtClean="0"/>
              <a:t>Lymphadenopathy, nodules and pleural effusions are commonly seen with Covid-19 infection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021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False</a:t>
            </a:r>
          </a:p>
          <a:p>
            <a:pPr lvl="1"/>
            <a:r>
              <a:rPr lang="en-US" dirty="0" smtClean="0"/>
              <a:t>Lymphadenopathy, nodules and pleural effusions are not commonly seen</a:t>
            </a:r>
          </a:p>
          <a:p>
            <a:pPr lvl="1"/>
            <a:r>
              <a:rPr lang="en-US" dirty="0" smtClean="0"/>
              <a:t>Predominance of any of these findings should raise suspicion for another type of infection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85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Centers for Disease Control.  Coronavirus Disease 19 Situation Summary.  </a:t>
            </a:r>
            <a:r>
              <a:rPr lang="en-US" dirty="0" smtClean="0">
                <a:hlinkClick r:id="rId2"/>
              </a:rPr>
              <a:t>https://www.cdc.gov</a:t>
            </a:r>
            <a:r>
              <a:rPr lang="en-US" dirty="0" smtClean="0"/>
              <a:t>.</a:t>
            </a:r>
          </a:p>
          <a:p>
            <a:r>
              <a:rPr lang="en-US" dirty="0" smtClean="0"/>
              <a:t>Kong, </a:t>
            </a:r>
            <a:r>
              <a:rPr lang="en-US" dirty="0" err="1" smtClean="0"/>
              <a:t>Weifang</a:t>
            </a:r>
            <a:r>
              <a:rPr lang="en-US" dirty="0" smtClean="0"/>
              <a:t> et al.  Chest Imaging Appearance of COVID-19 Infection. </a:t>
            </a:r>
            <a:r>
              <a:rPr lang="en-US" i="1" dirty="0"/>
              <a:t>Radiology:  Cardiothoracic Imaging</a:t>
            </a:r>
            <a:r>
              <a:rPr lang="en-US" dirty="0"/>
              <a:t>, 2020; 2(1):e200031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Yan Wu, MM et al.  Longitudinal Findings in COVID-19 Pneumonia:  Case Presenting Organizing Pneumonia Pattern.  </a:t>
            </a:r>
            <a:r>
              <a:rPr lang="en-US" i="1" dirty="0" smtClean="0"/>
              <a:t>Radiology:  Cardiothoracic Imaging</a:t>
            </a:r>
            <a:r>
              <a:rPr lang="en-US" dirty="0" smtClean="0"/>
              <a:t>, 2020; 2(1):e200031.</a:t>
            </a:r>
          </a:p>
          <a:p>
            <a:r>
              <a:rPr lang="en-US" dirty="0" err="1" smtClean="0"/>
              <a:t>Bernheim</a:t>
            </a:r>
            <a:r>
              <a:rPr lang="en-US" dirty="0" smtClean="0"/>
              <a:t> et al.  Chest CT Findings in Coronavirus Disease-19 (COVID-19):  Relationship to Duration of Infection.  </a:t>
            </a:r>
            <a:r>
              <a:rPr lang="en-US" i="1" dirty="0" smtClean="0"/>
              <a:t>Radiology</a:t>
            </a:r>
            <a:r>
              <a:rPr lang="en-US" i="1" dirty="0"/>
              <a:t>:  Cardiothoracic Imaging</a:t>
            </a:r>
            <a:r>
              <a:rPr lang="en-US" dirty="0"/>
              <a:t>, 2020; 2(1):e200031.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Narinder</a:t>
            </a:r>
            <a:r>
              <a:rPr lang="en-US" dirty="0" smtClean="0"/>
              <a:t>, Paul et al.  Radiographic Pattern of Disease in Patients with Severe Acute Respiratory Syndrome: The Toronto Experience.  </a:t>
            </a:r>
            <a:r>
              <a:rPr lang="en-US" i="1" dirty="0" err="1" smtClean="0"/>
              <a:t>Radiographics</a:t>
            </a:r>
            <a:r>
              <a:rPr lang="en-US" i="1" dirty="0" smtClean="0"/>
              <a:t>:</a:t>
            </a:r>
            <a:r>
              <a:rPr lang="en-US" dirty="0" smtClean="0"/>
              <a:t>  </a:t>
            </a:r>
            <a:r>
              <a:rPr lang="is-IS" dirty="0" smtClean="0"/>
              <a:t>2004</a:t>
            </a:r>
            <a:r>
              <a:rPr lang="is-IS" b="1" dirty="0" smtClean="0"/>
              <a:t>; </a:t>
            </a:r>
            <a:r>
              <a:rPr lang="is-IS" dirty="0"/>
              <a:t>24:553–</a:t>
            </a:r>
            <a:r>
              <a:rPr lang="is-IS" dirty="0" smtClean="0"/>
              <a:t>563. </a:t>
            </a:r>
          </a:p>
          <a:p>
            <a:r>
              <a:rPr lang="is-IS" dirty="0" smtClean="0"/>
              <a:t>Ajlan, Amr et al. </a:t>
            </a:r>
            <a:r>
              <a:rPr lang="fi-FI" i="1" dirty="0" smtClean="0"/>
              <a:t>American Journal of </a:t>
            </a:r>
            <a:r>
              <a:rPr lang="fi-FI" i="1" dirty="0" err="1" smtClean="0"/>
              <a:t>Roentgenology</a:t>
            </a:r>
            <a:r>
              <a:rPr lang="fi-FI" i="1" dirty="0" smtClean="0"/>
              <a:t>: </a:t>
            </a:r>
            <a:r>
              <a:rPr lang="fi-FI" dirty="0"/>
              <a:t>2014; 203:782–</a:t>
            </a:r>
            <a:r>
              <a:rPr lang="fi-FI" dirty="0" smtClean="0"/>
              <a:t>787. </a:t>
            </a:r>
            <a:endParaRPr lang="en-US" dirty="0" smtClean="0"/>
          </a:p>
          <a:p>
            <a:r>
              <a:rPr lang="en-US" dirty="0" smtClean="0"/>
              <a:t>Ai, Tao et al.  Correlation of Chest CT and RT-PCR Testing in Coronavirus Disease-19 (COVID-19) in China:  A Report of 1014 Cases. </a:t>
            </a:r>
            <a:r>
              <a:rPr lang="en-US" i="1" dirty="0"/>
              <a:t>Radiology:  Cardiothoracic Imaging</a:t>
            </a:r>
            <a:r>
              <a:rPr lang="en-US" dirty="0"/>
              <a:t>, 2020; 2(1):e200031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799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Widespread human-to-human transmission has resulted in:</a:t>
            </a:r>
          </a:p>
          <a:p>
            <a:r>
              <a:rPr lang="en-US" dirty="0" smtClean="0"/>
              <a:t>Over 70,000 cases worldwide</a:t>
            </a:r>
          </a:p>
          <a:p>
            <a:r>
              <a:rPr lang="en-US" dirty="0" smtClean="0"/>
              <a:t>Over 1,800 deaths</a:t>
            </a:r>
          </a:p>
          <a:p>
            <a:r>
              <a:rPr lang="en-US" dirty="0" smtClean="0"/>
              <a:t>2-3 % mortality</a:t>
            </a:r>
          </a:p>
          <a:p>
            <a:r>
              <a:rPr lang="en-US" dirty="0" smtClean="0"/>
              <a:t>First US case reported on Jan. 20,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77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Coronaviruses</a:t>
            </a:r>
          </a:p>
          <a:p>
            <a:pPr lvl="1"/>
            <a:r>
              <a:rPr lang="en-US" dirty="0" smtClean="0"/>
              <a:t>Among largest RNA viruses</a:t>
            </a:r>
          </a:p>
          <a:p>
            <a:pPr lvl="1"/>
            <a:r>
              <a:rPr lang="en-US" dirty="0" smtClean="0"/>
              <a:t>Transmitted from animals to humans</a:t>
            </a:r>
          </a:p>
          <a:p>
            <a:pPr lvl="1"/>
            <a:r>
              <a:rPr lang="en-US" dirty="0" smtClean="0"/>
              <a:t>Usually cause mild upper respiratory infections</a:t>
            </a:r>
          </a:p>
          <a:p>
            <a:pPr lvl="1"/>
            <a:r>
              <a:rPr lang="en-US" dirty="0" smtClean="0"/>
              <a:t>Common cold (~15%)</a:t>
            </a:r>
          </a:p>
          <a:p>
            <a:pPr lvl="1"/>
            <a:r>
              <a:rPr lang="en-US" dirty="0" smtClean="0"/>
              <a:t>Middle East Respiratory Syndrome (MERS)</a:t>
            </a:r>
          </a:p>
          <a:p>
            <a:pPr lvl="1"/>
            <a:r>
              <a:rPr lang="en-US" dirty="0" smtClean="0"/>
              <a:t>Severe Acute Respiratory Syndrome (SARS)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1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Coronavirus</a:t>
            </a:r>
            <a:endParaRPr lang="en-US" dirty="0"/>
          </a:p>
        </p:txBody>
      </p:sp>
      <p:pic>
        <p:nvPicPr>
          <p:cNvPr id="4" name="Content Placeholder 3" descr="Screen Shot 2020-02-29 at 11.09.04 A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6311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Electron micrograph of coronavirus (avian infectious bronchitis </a:t>
            </a:r>
            <a:r>
              <a:rPr lang="en-US" dirty="0" err="1" smtClean="0"/>
              <a:t>virions</a:t>
            </a:r>
            <a:r>
              <a:rPr lang="en-US" dirty="0" smtClean="0"/>
              <a:t>).  The surface “spike” proteins give the viral particles their characteristic halo from which their name is derived.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27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Common Symptoms</a:t>
            </a:r>
          </a:p>
          <a:p>
            <a:pPr lvl="1"/>
            <a:r>
              <a:rPr lang="en-US" dirty="0" smtClean="0"/>
              <a:t>Fever and cough</a:t>
            </a:r>
          </a:p>
          <a:p>
            <a:pPr lvl="1"/>
            <a:r>
              <a:rPr lang="en-US" dirty="0" smtClean="0"/>
              <a:t>Dyspnea</a:t>
            </a:r>
          </a:p>
          <a:p>
            <a:pPr lvl="1"/>
            <a:r>
              <a:rPr lang="en-US" dirty="0" smtClean="0"/>
              <a:t>Headache</a:t>
            </a:r>
          </a:p>
          <a:p>
            <a:pPr lvl="1"/>
            <a:r>
              <a:rPr lang="en-US" dirty="0" smtClean="0"/>
              <a:t>Muscle soreness</a:t>
            </a:r>
          </a:p>
          <a:p>
            <a:pPr lvl="1"/>
            <a:r>
              <a:rPr lang="en-US" dirty="0" smtClean="0"/>
              <a:t>fatigue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04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Approximately 20% of cases are considered severe</a:t>
            </a:r>
          </a:p>
          <a:p>
            <a:r>
              <a:rPr lang="en-US" dirty="0" smtClean="0"/>
              <a:t>2-3% mortality rate</a:t>
            </a:r>
          </a:p>
          <a:p>
            <a:r>
              <a:rPr lang="en-US" dirty="0" smtClean="0"/>
              <a:t>Severe disease often requires ICU admission with progression to acute respiratory distress syndrome (ARDS)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17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2072</TotalTime>
  <Words>1761</Words>
  <Application>Microsoft Macintosh PowerPoint</Application>
  <PresentationFormat>On-screen Show (4:3)</PresentationFormat>
  <Paragraphs>190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Black</vt:lpstr>
      <vt:lpstr>Importance of Imaging in Coronavirus Disease-19 (COVID-19)</vt:lpstr>
      <vt:lpstr>Goals and Objectives</vt:lpstr>
      <vt:lpstr>Covid-19</vt:lpstr>
      <vt:lpstr>Covid-19</vt:lpstr>
      <vt:lpstr>Covid-19</vt:lpstr>
      <vt:lpstr>Covid-19</vt:lpstr>
      <vt:lpstr>Coronavirus</vt:lpstr>
      <vt:lpstr>Covid-19</vt:lpstr>
      <vt:lpstr>Covid-19</vt:lpstr>
      <vt:lpstr>Covid-19</vt:lpstr>
      <vt:lpstr>Covid-19</vt:lpstr>
      <vt:lpstr>Covid-19</vt:lpstr>
      <vt:lpstr>Covid-19</vt:lpstr>
      <vt:lpstr>Covid-19</vt:lpstr>
      <vt:lpstr>Covid-19</vt:lpstr>
      <vt:lpstr>Covid-19</vt:lpstr>
      <vt:lpstr>Covid-19</vt:lpstr>
      <vt:lpstr>Covid-19</vt:lpstr>
      <vt:lpstr>Covid-19</vt:lpstr>
      <vt:lpstr>Covid-19</vt:lpstr>
      <vt:lpstr>Covid-19</vt:lpstr>
      <vt:lpstr>Covid-19</vt:lpstr>
      <vt:lpstr>Severe Acute Respiratory Syndrome (SARS)</vt:lpstr>
      <vt:lpstr>SARS</vt:lpstr>
      <vt:lpstr>Middle Eastern Respiratory Syndrome (MERS)</vt:lpstr>
      <vt:lpstr>Covid-19</vt:lpstr>
      <vt:lpstr>Covid-19</vt:lpstr>
      <vt:lpstr>Covid-19</vt:lpstr>
      <vt:lpstr>Covid-19</vt:lpstr>
      <vt:lpstr>Covid-19</vt:lpstr>
      <vt:lpstr>Covid-19</vt:lpstr>
      <vt:lpstr>Covid-19</vt:lpstr>
      <vt:lpstr>Covid-19</vt:lpstr>
      <vt:lpstr>Covid-19</vt:lpstr>
      <vt:lpstr>Covid-19</vt:lpstr>
      <vt:lpstr>QUESTIONS</vt:lpstr>
      <vt:lpstr>Covid-19</vt:lpstr>
      <vt:lpstr>Covid-19</vt:lpstr>
      <vt:lpstr>Covid-19</vt:lpstr>
      <vt:lpstr>Covid-19</vt:lpstr>
      <vt:lpstr>Covid-19</vt:lpstr>
      <vt:lpstr>Covid-19</vt:lpstr>
      <vt:lpstr>Covid-19</vt:lpstr>
      <vt:lpstr>Covid-19</vt:lpstr>
      <vt:lpstr>Covid-19</vt:lpstr>
      <vt:lpstr>Covid-19</vt:lpstr>
      <vt:lpstr>References</vt:lpstr>
    </vt:vector>
  </TitlesOfParts>
  <Company>Memphis Radiological 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Radiology of Covid-19</dc:title>
  <dc:creator>Andrew Dyer</dc:creator>
  <cp:lastModifiedBy>Andrew Dyer</cp:lastModifiedBy>
  <cp:revision>44</cp:revision>
  <dcterms:created xsi:type="dcterms:W3CDTF">2020-02-29T16:27:58Z</dcterms:created>
  <dcterms:modified xsi:type="dcterms:W3CDTF">2020-03-02T03:00:09Z</dcterms:modified>
</cp:coreProperties>
</file>