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7" r:id="rId3"/>
    <p:sldId id="283" r:id="rId4"/>
    <p:sldId id="285" r:id="rId5"/>
    <p:sldId id="286" r:id="rId6"/>
    <p:sldId id="287" r:id="rId7"/>
    <p:sldId id="288" r:id="rId8"/>
    <p:sldId id="259" r:id="rId9"/>
    <p:sldId id="258" r:id="rId10"/>
    <p:sldId id="260" r:id="rId11"/>
    <p:sldId id="264" r:id="rId12"/>
    <p:sldId id="265" r:id="rId13"/>
    <p:sldId id="266" r:id="rId14"/>
    <p:sldId id="268" r:id="rId15"/>
    <p:sldId id="269" r:id="rId16"/>
    <p:sldId id="270" r:id="rId17"/>
    <p:sldId id="271" r:id="rId18"/>
    <p:sldId id="274" r:id="rId19"/>
    <p:sldId id="275" r:id="rId20"/>
    <p:sldId id="276" r:id="rId21"/>
    <p:sldId id="277" r:id="rId22"/>
    <p:sldId id="278" r:id="rId23"/>
    <p:sldId id="279" r:id="rId24"/>
    <p:sldId id="280" r:id="rId25"/>
    <p:sldId id="281"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96" y="-9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6929BD-7489-6B4C-915A-52BFBAD18105}" type="datetimeFigureOut">
              <a:rPr lang="en-US" smtClean="0"/>
              <a:t>11/4/14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7AD69-C376-1748-A5C0-99F01A41808B}" type="slidenum">
              <a:rPr lang="en-US" smtClean="0"/>
              <a:t>‹#›</a:t>
            </a:fld>
            <a:endParaRPr lang="en-US"/>
          </a:p>
        </p:txBody>
      </p:sp>
    </p:spTree>
    <p:extLst>
      <p:ext uri="{BB962C8B-B14F-4D97-AF65-F5344CB8AC3E}">
        <p14:creationId xmlns:p14="http://schemas.microsoft.com/office/powerpoint/2010/main" val="11606954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D83323-DC7C-9C44-8FDA-4998A1D3C88E}"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November 4,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November 4,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November 4,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November 4,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November 4,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November 4,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November 4,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November 4,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November 4,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November 4, 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November 4,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November 4, 2014</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4.png"/><Relationship Id="rId1" Type="http://schemas.openxmlformats.org/officeDocument/2006/relationships/slideLayout" Target="../slideLayouts/slideLayout8.xml"/><Relationship Id="rId2"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hyperlink" Target="http://www.stjude.org/stjude/v/index.jsp?vgnextoid=576bfa2454e70110VgnVCM1000001e0215acRCRD&amp;cpsextcurrchannel=1"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hoose901.com" TargetMode="External"/><Relationship Id="rId4" Type="http://schemas.openxmlformats.org/officeDocument/2006/relationships/hyperlink" Target="http://www.memphisflyer.com/blogs/HungryMemphis/" TargetMode="External"/><Relationship Id="rId5" Type="http://schemas.openxmlformats.org/officeDocument/2006/relationships/hyperlink" Target="http://www.ilovememphisblog.com/" TargetMode="External"/><Relationship Id="rId6"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hyperlink" Target="http://www.overtonsquare.com/eat-shop-enjo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UT/Methodist university</a:t>
            </a:r>
            <a:endParaRPr lang="en-US" dirty="0"/>
          </a:p>
        </p:txBody>
      </p:sp>
      <p:sp>
        <p:nvSpPr>
          <p:cNvPr id="3" name="Subtitle 2"/>
          <p:cNvSpPr>
            <a:spLocks noGrp="1"/>
          </p:cNvSpPr>
          <p:nvPr>
            <p:ph type="subTitle" idx="1"/>
          </p:nvPr>
        </p:nvSpPr>
        <p:spPr/>
        <p:txBody>
          <a:bodyPr/>
          <a:lstStyle/>
          <a:p>
            <a:r>
              <a:rPr lang="en-US" dirty="0" smtClean="0"/>
              <a:t>Radiology residency</a:t>
            </a:r>
            <a:endParaRPr lang="en-US" dirty="0"/>
          </a:p>
        </p:txBody>
      </p:sp>
      <p:pic>
        <p:nvPicPr>
          <p:cNvPr id="4" name="Picture 3" descr="Screen Shot 2014-11-04 at 4.24.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410" y="2046573"/>
            <a:ext cx="2895801" cy="1193883"/>
          </a:xfrm>
          <a:prstGeom prst="rect">
            <a:avLst/>
          </a:prstGeom>
        </p:spPr>
      </p:pic>
      <p:pic>
        <p:nvPicPr>
          <p:cNvPr id="5" name="Picture 4" descr="Screen Shot 2014-11-04 at 4.24.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610" y="4753285"/>
            <a:ext cx="1867030" cy="1778123"/>
          </a:xfrm>
          <a:prstGeom prst="rect">
            <a:avLst/>
          </a:prstGeom>
        </p:spPr>
      </p:pic>
      <p:pic>
        <p:nvPicPr>
          <p:cNvPr id="6" name="Picture 5" descr="Screen Shot 2014-11-04 at 4.24.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8007" y="3604329"/>
            <a:ext cx="2540176" cy="736651"/>
          </a:xfrm>
          <a:prstGeom prst="rect">
            <a:avLst/>
          </a:prstGeom>
        </p:spPr>
      </p:pic>
    </p:spTree>
    <p:extLst>
      <p:ext uri="{BB962C8B-B14F-4D97-AF65-F5344CB8AC3E}">
        <p14:creationId xmlns:p14="http://schemas.microsoft.com/office/powerpoint/2010/main" val="917389877"/>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our program</a:t>
            </a:r>
            <a:endParaRPr lang="en-US" dirty="0"/>
          </a:p>
        </p:txBody>
      </p:sp>
      <p:sp>
        <p:nvSpPr>
          <p:cNvPr id="3" name="Content Placeholder 2"/>
          <p:cNvSpPr>
            <a:spLocks noGrp="1"/>
          </p:cNvSpPr>
          <p:nvPr>
            <p:ph idx="1"/>
          </p:nvPr>
        </p:nvSpPr>
        <p:spPr>
          <a:xfrm>
            <a:off x="822960" y="1100628"/>
            <a:ext cx="7520940" cy="3935341"/>
          </a:xfrm>
        </p:spPr>
        <p:txBody>
          <a:bodyPr>
            <a:normAutofit fontScale="92500" lnSpcReduction="20000"/>
          </a:bodyPr>
          <a:lstStyle/>
          <a:p>
            <a:pPr>
              <a:buFont typeface="Arial"/>
              <a:buChar char="•"/>
            </a:pPr>
            <a:r>
              <a:rPr lang="en-US" dirty="0" smtClean="0"/>
              <a:t>6 residents per year, and currently with 27 residents</a:t>
            </a:r>
          </a:p>
          <a:p>
            <a:pPr marL="342900" lvl="1" indent="-342900">
              <a:spcBef>
                <a:spcPts val="800"/>
              </a:spcBef>
              <a:buClrTx/>
              <a:buFont typeface="Arial"/>
              <a:buChar char="•"/>
            </a:pPr>
            <a:r>
              <a:rPr lang="en-US" dirty="0"/>
              <a:t>Home base is here at Methodist University Hospital</a:t>
            </a:r>
            <a:r>
              <a:rPr lang="en-US" dirty="0" smtClean="0"/>
              <a:t>!</a:t>
            </a:r>
          </a:p>
          <a:p>
            <a:pPr marL="342900" lvl="1" indent="-342900">
              <a:spcBef>
                <a:spcPts val="800"/>
              </a:spcBef>
              <a:buClrTx/>
              <a:buFont typeface="Arial"/>
              <a:buChar char="•"/>
            </a:pPr>
            <a:r>
              <a:rPr lang="en-US" dirty="0"/>
              <a:t>We have conference every morning at 7am (except 7:30 at St. Jude) and optional noon conference on Fridays at The </a:t>
            </a:r>
            <a:r>
              <a:rPr lang="en-US" dirty="0" smtClean="0"/>
              <a:t>MED.  The work day generally ends around 4:30-5pm depending on your site of coverage.</a:t>
            </a:r>
          </a:p>
          <a:p>
            <a:pPr>
              <a:buFont typeface="Arial"/>
              <a:buChar char="•"/>
            </a:pPr>
            <a:r>
              <a:rPr lang="en-US" dirty="0" smtClean="0"/>
              <a:t>We work at several different hospital systems:</a:t>
            </a:r>
          </a:p>
          <a:p>
            <a:pPr lvl="2">
              <a:buFont typeface="Arial"/>
              <a:buChar char="•"/>
            </a:pPr>
            <a:r>
              <a:rPr lang="en-US" dirty="0" smtClean="0"/>
              <a:t>Methodist Hospital System </a:t>
            </a:r>
          </a:p>
          <a:p>
            <a:pPr lvl="3"/>
            <a:r>
              <a:rPr lang="en-US" dirty="0" smtClean="0"/>
              <a:t>University</a:t>
            </a:r>
            <a:r>
              <a:rPr lang="en-US" dirty="0"/>
              <a:t>, North, South, and Germantown</a:t>
            </a:r>
          </a:p>
          <a:p>
            <a:pPr lvl="3"/>
            <a:r>
              <a:rPr lang="en-US" dirty="0"/>
              <a:t>Minor Meds and Outpatient Centers</a:t>
            </a:r>
          </a:p>
          <a:p>
            <a:pPr lvl="3"/>
            <a:r>
              <a:rPr lang="en-US" dirty="0"/>
              <a:t>Able to read for entire system from one </a:t>
            </a:r>
            <a:r>
              <a:rPr lang="en-US" dirty="0" smtClean="0"/>
              <a:t>site</a:t>
            </a:r>
            <a:endParaRPr lang="en-US" dirty="0" smtClean="0"/>
          </a:p>
          <a:p>
            <a:pPr lvl="2">
              <a:buFont typeface="Arial"/>
              <a:buChar char="•"/>
            </a:pPr>
            <a:r>
              <a:rPr lang="en-US" dirty="0" smtClean="0"/>
              <a:t>Regional One Health / The MED </a:t>
            </a:r>
          </a:p>
          <a:p>
            <a:pPr lvl="3">
              <a:buFont typeface="Arial"/>
              <a:buChar char="•"/>
            </a:pPr>
            <a:r>
              <a:rPr lang="en-US" dirty="0"/>
              <a:t>r</a:t>
            </a:r>
            <a:r>
              <a:rPr lang="en-US" dirty="0" smtClean="0"/>
              <a:t>egional level one trauma center</a:t>
            </a:r>
          </a:p>
          <a:p>
            <a:pPr lvl="2">
              <a:buFont typeface="Arial"/>
              <a:buChar char="•"/>
            </a:pPr>
            <a:r>
              <a:rPr lang="en-US" dirty="0" smtClean="0"/>
              <a:t>VA Medical Center</a:t>
            </a:r>
          </a:p>
          <a:p>
            <a:pPr lvl="2">
              <a:buFont typeface="Arial"/>
              <a:buChar char="•"/>
            </a:pPr>
            <a:r>
              <a:rPr lang="en-US" dirty="0" err="1" smtClean="0"/>
              <a:t>LeBonheur</a:t>
            </a:r>
            <a:endParaRPr lang="en-US" dirty="0" smtClean="0"/>
          </a:p>
          <a:p>
            <a:pPr lvl="3">
              <a:buFont typeface="Arial"/>
              <a:buChar char="•"/>
            </a:pPr>
            <a:r>
              <a:rPr lang="en-US" dirty="0"/>
              <a:t>r</a:t>
            </a:r>
            <a:r>
              <a:rPr lang="en-US" dirty="0" smtClean="0"/>
              <a:t>egional pediatric level one trauma center</a:t>
            </a:r>
          </a:p>
          <a:p>
            <a:pPr lvl="2">
              <a:buFont typeface="Arial"/>
              <a:buChar char="•"/>
            </a:pPr>
            <a:r>
              <a:rPr lang="en-US" dirty="0" smtClean="0"/>
              <a:t>St. Jude Children’s Hospital</a:t>
            </a:r>
          </a:p>
        </p:txBody>
      </p:sp>
    </p:spTree>
    <p:extLst>
      <p:ext uri="{BB962C8B-B14F-4D97-AF65-F5344CB8AC3E}">
        <p14:creationId xmlns:p14="http://schemas.microsoft.com/office/powerpoint/2010/main" val="1049024443"/>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 Healthcare System</a:t>
            </a:r>
            <a:endParaRPr lang="en-US" dirty="0"/>
          </a:p>
        </p:txBody>
      </p:sp>
      <p:sp>
        <p:nvSpPr>
          <p:cNvPr id="3" name="Content Placeholder 2"/>
          <p:cNvSpPr>
            <a:spLocks noGrp="1"/>
          </p:cNvSpPr>
          <p:nvPr>
            <p:ph idx="1"/>
          </p:nvPr>
        </p:nvSpPr>
        <p:spPr/>
        <p:txBody>
          <a:bodyPr>
            <a:normAutofit/>
          </a:bodyPr>
          <a:lstStyle/>
          <a:p>
            <a:r>
              <a:rPr lang="en-US" sz="2800" dirty="0" smtClean="0"/>
              <a:t>Largest Healthcare provider in the Region </a:t>
            </a:r>
          </a:p>
          <a:p>
            <a:r>
              <a:rPr lang="en-US" sz="2800" dirty="0" smtClean="0"/>
              <a:t>Large liver and kidney transplant center</a:t>
            </a:r>
          </a:p>
          <a:p>
            <a:r>
              <a:rPr lang="en-US" sz="2800" dirty="0" smtClean="0"/>
              <a:t>Mixed academic and private </a:t>
            </a:r>
            <a:r>
              <a:rPr lang="en-US" sz="2800" dirty="0"/>
              <a:t>p</a:t>
            </a:r>
            <a:r>
              <a:rPr lang="en-US" sz="2800" dirty="0" smtClean="0"/>
              <a:t>ractice </a:t>
            </a:r>
            <a:r>
              <a:rPr lang="en-US" sz="2800" dirty="0"/>
              <a:t>r</a:t>
            </a:r>
            <a:r>
              <a:rPr lang="en-US" sz="2800" dirty="0" smtClean="0"/>
              <a:t>adiology </a:t>
            </a:r>
            <a:r>
              <a:rPr lang="en-US" sz="2800" dirty="0"/>
              <a:t>g</a:t>
            </a:r>
            <a:r>
              <a:rPr lang="en-US" sz="2800" dirty="0" smtClean="0"/>
              <a:t>roup which is the primary source of teaching faculty</a:t>
            </a:r>
          </a:p>
          <a:p>
            <a:r>
              <a:rPr lang="en-US" sz="2800" dirty="0" smtClean="0"/>
              <a:t>Site of Transitional Year Program</a:t>
            </a:r>
            <a:endParaRPr lang="en-US" sz="2800" dirty="0"/>
          </a:p>
        </p:txBody>
      </p:sp>
      <p:pic>
        <p:nvPicPr>
          <p:cNvPr id="4" name="Picture 3"/>
          <p:cNvPicPr>
            <a:picLocks noChangeAspect="1"/>
          </p:cNvPicPr>
          <p:nvPr/>
        </p:nvPicPr>
        <p:blipFill>
          <a:blip r:embed="rId2"/>
          <a:stretch>
            <a:fillRect/>
          </a:stretch>
        </p:blipFill>
        <p:spPr>
          <a:xfrm>
            <a:off x="5991313" y="3770643"/>
            <a:ext cx="2869413" cy="3331437"/>
          </a:xfrm>
          <a:prstGeom prst="rect">
            <a:avLst/>
          </a:prstGeom>
        </p:spPr>
      </p:pic>
      <p:pic>
        <p:nvPicPr>
          <p:cNvPr id="5" name="Picture 4"/>
          <p:cNvPicPr>
            <a:picLocks noChangeAspect="1"/>
          </p:cNvPicPr>
          <p:nvPr/>
        </p:nvPicPr>
        <p:blipFill>
          <a:blip r:embed="rId3"/>
          <a:stretch>
            <a:fillRect/>
          </a:stretch>
        </p:blipFill>
        <p:spPr>
          <a:xfrm>
            <a:off x="447905" y="4335925"/>
            <a:ext cx="5543408" cy="2027303"/>
          </a:xfrm>
          <a:prstGeom prst="rect">
            <a:avLst/>
          </a:prstGeom>
        </p:spPr>
      </p:pic>
    </p:spTree>
    <p:extLst>
      <p:ext uri="{BB962C8B-B14F-4D97-AF65-F5344CB8AC3E}">
        <p14:creationId xmlns:p14="http://schemas.microsoft.com/office/powerpoint/2010/main" val="3816909433"/>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600200"/>
            <a:ext cx="7823200" cy="3496733"/>
          </a:xfrm>
        </p:spPr>
        <p:txBody>
          <a:bodyPr>
            <a:normAutofit fontScale="92500" lnSpcReduction="20000"/>
          </a:bodyPr>
          <a:lstStyle/>
          <a:p>
            <a:r>
              <a:rPr lang="en-US" b="1" dirty="0"/>
              <a:t>Quick </a:t>
            </a:r>
            <a:r>
              <a:rPr lang="en-US" b="1" dirty="0" smtClean="0"/>
              <a:t>Facts</a:t>
            </a:r>
          </a:p>
          <a:p>
            <a:r>
              <a:rPr lang="en-US" b="1" dirty="0" smtClean="0"/>
              <a:t>Total </a:t>
            </a:r>
            <a:r>
              <a:rPr lang="en-US" b="1" dirty="0"/>
              <a:t>admissions – </a:t>
            </a:r>
            <a:r>
              <a:rPr lang="en-US" b="1" dirty="0" smtClean="0"/>
              <a:t>63,371</a:t>
            </a:r>
          </a:p>
          <a:p>
            <a:r>
              <a:rPr lang="en-US" b="1" dirty="0" smtClean="0"/>
              <a:t>Total </a:t>
            </a:r>
            <a:r>
              <a:rPr lang="en-US" b="1" dirty="0"/>
              <a:t>outpatient visits – </a:t>
            </a:r>
            <a:r>
              <a:rPr lang="en-US" b="1" dirty="0" smtClean="0"/>
              <a:t>343,287</a:t>
            </a:r>
          </a:p>
          <a:p>
            <a:r>
              <a:rPr lang="en-US" b="1" dirty="0" smtClean="0"/>
              <a:t>Surgical </a:t>
            </a:r>
            <a:r>
              <a:rPr lang="en-US" b="1" dirty="0"/>
              <a:t>procedures – 39,507 (inpatient &amp; </a:t>
            </a:r>
            <a:r>
              <a:rPr lang="en-US" b="1" dirty="0" smtClean="0"/>
              <a:t>outpatient</a:t>
            </a:r>
          </a:p>
          <a:p>
            <a:r>
              <a:rPr lang="en-US" b="1" dirty="0" smtClean="0"/>
              <a:t>)</a:t>
            </a:r>
            <a:r>
              <a:rPr lang="en-US" b="1" dirty="0"/>
              <a:t>Newborn admissions (births) – </a:t>
            </a:r>
            <a:r>
              <a:rPr lang="en-US" b="1" dirty="0" smtClean="0"/>
              <a:t>5,702</a:t>
            </a:r>
          </a:p>
          <a:p>
            <a:r>
              <a:rPr lang="en-US" b="1" dirty="0" smtClean="0"/>
              <a:t>Total </a:t>
            </a:r>
            <a:r>
              <a:rPr lang="en-US" b="1" dirty="0"/>
              <a:t>licensed beds – </a:t>
            </a:r>
            <a:r>
              <a:rPr lang="en-US" b="1" dirty="0" smtClean="0"/>
              <a:t>1,725</a:t>
            </a:r>
          </a:p>
          <a:p>
            <a:r>
              <a:rPr lang="en-US" b="1" dirty="0" smtClean="0"/>
              <a:t>Total </a:t>
            </a:r>
            <a:r>
              <a:rPr lang="en-US" b="1" dirty="0"/>
              <a:t>associates – </a:t>
            </a:r>
            <a:r>
              <a:rPr lang="en-US" b="1" dirty="0" smtClean="0"/>
              <a:t>12,388</a:t>
            </a:r>
          </a:p>
          <a:p>
            <a:r>
              <a:rPr lang="en-US" b="1" i="1" dirty="0" smtClean="0"/>
              <a:t>Figures </a:t>
            </a:r>
            <a:r>
              <a:rPr lang="en-US" b="1" i="1" dirty="0"/>
              <a:t>from 2013</a:t>
            </a:r>
            <a:endParaRPr lang="en-US" dirty="0"/>
          </a:p>
        </p:txBody>
      </p:sp>
      <p:pic>
        <p:nvPicPr>
          <p:cNvPr id="7" name="Picture 6"/>
          <p:cNvPicPr>
            <a:picLocks noChangeAspect="1"/>
          </p:cNvPicPr>
          <p:nvPr/>
        </p:nvPicPr>
        <p:blipFill>
          <a:blip r:embed="rId2"/>
          <a:stretch>
            <a:fillRect/>
          </a:stretch>
        </p:blipFill>
        <p:spPr>
          <a:xfrm>
            <a:off x="3928535" y="4387675"/>
            <a:ext cx="5215465" cy="1738488"/>
          </a:xfrm>
          <a:prstGeom prst="rect">
            <a:avLst/>
          </a:prstGeom>
        </p:spPr>
      </p:pic>
      <p:pic>
        <p:nvPicPr>
          <p:cNvPr id="8" name="Picture 7"/>
          <p:cNvPicPr>
            <a:picLocks noChangeAspect="1"/>
          </p:cNvPicPr>
          <p:nvPr/>
        </p:nvPicPr>
        <p:blipFill>
          <a:blip r:embed="rId3"/>
          <a:stretch>
            <a:fillRect/>
          </a:stretch>
        </p:blipFill>
        <p:spPr>
          <a:xfrm>
            <a:off x="332387" y="5083387"/>
            <a:ext cx="3596148" cy="1592580"/>
          </a:xfrm>
          <a:prstGeom prst="rect">
            <a:avLst/>
          </a:prstGeom>
        </p:spPr>
      </p:pic>
      <p:pic>
        <p:nvPicPr>
          <p:cNvPr id="11" name="Picture 10" descr="Screen Shot 2014-11-04 at 4.47.42 PM.png"/>
          <p:cNvPicPr>
            <a:picLocks noChangeAspect="1"/>
          </p:cNvPicPr>
          <p:nvPr/>
        </p:nvPicPr>
        <p:blipFill>
          <a:blip r:embed="rId4"/>
          <a:stretch>
            <a:fillRect/>
          </a:stretch>
        </p:blipFill>
        <p:spPr>
          <a:xfrm>
            <a:off x="2419350" y="300921"/>
            <a:ext cx="4472518" cy="1299279"/>
          </a:xfrm>
          <a:prstGeom prst="rect">
            <a:avLst/>
          </a:prstGeom>
        </p:spPr>
      </p:pic>
    </p:spTree>
    <p:extLst>
      <p:ext uri="{BB962C8B-B14F-4D97-AF65-F5344CB8AC3E}">
        <p14:creationId xmlns:p14="http://schemas.microsoft.com/office/powerpoint/2010/main" val="1081964370"/>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4-11-04 at 4.44.49 PM.png"/>
          <p:cNvPicPr>
            <a:picLocks noGrp="1" noChangeAspect="1"/>
          </p:cNvPicPr>
          <p:nvPr>
            <p:ph idx="1"/>
          </p:nvPr>
        </p:nvPicPr>
        <p:blipFill>
          <a:blip r:embed="rId2"/>
          <a:srcRect t="-17206" b="-17206"/>
          <a:stretch>
            <a:fillRect/>
          </a:stretch>
        </p:blipFill>
        <p:spPr>
          <a:xfrm>
            <a:off x="457200" y="694267"/>
            <a:ext cx="8229600" cy="3839104"/>
          </a:xfrm>
        </p:spPr>
      </p:pic>
      <p:sp>
        <p:nvSpPr>
          <p:cNvPr id="7" name="Rectangle 6"/>
          <p:cNvSpPr/>
          <p:nvPr/>
        </p:nvSpPr>
        <p:spPr>
          <a:xfrm>
            <a:off x="457200" y="4318000"/>
            <a:ext cx="8229600" cy="646331"/>
          </a:xfrm>
          <a:prstGeom prst="rect">
            <a:avLst/>
          </a:prstGeom>
        </p:spPr>
        <p:txBody>
          <a:bodyPr wrap="square">
            <a:spAutoFit/>
          </a:bodyPr>
          <a:lstStyle/>
          <a:p>
            <a:r>
              <a:rPr lang="en-US" dirty="0"/>
              <a:t>Methodist </a:t>
            </a:r>
            <a:r>
              <a:rPr lang="en-US" dirty="0" smtClean="0"/>
              <a:t>has been </a:t>
            </a:r>
            <a:r>
              <a:rPr lang="en-US" dirty="0"/>
              <a:t>named the Best Hospital in Memphis once again by U.S. News and World Report. Of all 25 hospitals in the </a:t>
            </a:r>
            <a:r>
              <a:rPr lang="en-US" dirty="0" smtClean="0"/>
              <a:t>Memphis. </a:t>
            </a:r>
            <a:endParaRPr lang="en-US" dirty="0"/>
          </a:p>
        </p:txBody>
      </p:sp>
      <p:pic>
        <p:nvPicPr>
          <p:cNvPr id="8" name="Picture 7" descr="Screen Shot 2014-11-04 at 4.47.42 PM.png"/>
          <p:cNvPicPr>
            <a:picLocks noChangeAspect="1"/>
          </p:cNvPicPr>
          <p:nvPr/>
        </p:nvPicPr>
        <p:blipFill>
          <a:blip r:embed="rId3"/>
          <a:stretch>
            <a:fillRect/>
          </a:stretch>
        </p:blipFill>
        <p:spPr>
          <a:xfrm>
            <a:off x="2419350" y="0"/>
            <a:ext cx="4472518" cy="1299279"/>
          </a:xfrm>
          <a:prstGeom prst="rect">
            <a:avLst/>
          </a:prstGeom>
        </p:spPr>
      </p:pic>
    </p:spTree>
    <p:extLst>
      <p:ext uri="{BB962C8B-B14F-4D97-AF65-F5344CB8AC3E}">
        <p14:creationId xmlns:p14="http://schemas.microsoft.com/office/powerpoint/2010/main" val="1357476844"/>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600200"/>
            <a:ext cx="6390015" cy="4525963"/>
          </a:xfrm>
        </p:spPr>
        <p:txBody>
          <a:bodyPr>
            <a:normAutofit/>
          </a:bodyPr>
          <a:lstStyle/>
          <a:p>
            <a:r>
              <a:rPr lang="en-US" dirty="0" smtClean="0"/>
              <a:t>Le </a:t>
            </a:r>
            <a:r>
              <a:rPr lang="en-US" dirty="0"/>
              <a:t>Bonheur Children's Hospital is one of the nation's best children's hospitals, featuring expert physicians and staff, state-of-the-art technology and family-friendly resources</a:t>
            </a:r>
            <a:r>
              <a:rPr lang="en-US" dirty="0" smtClean="0"/>
              <a:t>.</a:t>
            </a:r>
          </a:p>
          <a:p>
            <a:r>
              <a:rPr lang="en-US" dirty="0" smtClean="0"/>
              <a:t>Largest children’s hospital in region</a:t>
            </a:r>
          </a:p>
          <a:p>
            <a:r>
              <a:rPr lang="en-US" dirty="0" smtClean="0"/>
              <a:t>Only local children’s hospital which treats all disease</a:t>
            </a:r>
          </a:p>
          <a:p>
            <a:r>
              <a:rPr lang="en-US" dirty="0" smtClean="0"/>
              <a:t>Excellent neurosurgical referral center</a:t>
            </a:r>
          </a:p>
          <a:p>
            <a:r>
              <a:rPr lang="en-US" dirty="0" smtClean="0"/>
              <a:t>Great subspecialty training in all areas, including pediatric </a:t>
            </a:r>
            <a:r>
              <a:rPr lang="en-US" dirty="0" err="1" smtClean="0"/>
              <a:t>neuroradiology</a:t>
            </a:r>
            <a:endParaRPr lang="en-US" dirty="0" smtClean="0"/>
          </a:p>
          <a:p>
            <a:r>
              <a:rPr lang="en-US" dirty="0" smtClean="0"/>
              <a:t>Twice monthly conferences at </a:t>
            </a:r>
            <a:r>
              <a:rPr lang="en-US" dirty="0" err="1" smtClean="0"/>
              <a:t>Lebonheur</a:t>
            </a:r>
            <a:r>
              <a:rPr lang="en-US" dirty="0" smtClean="0"/>
              <a:t>, with focus on pediatric </a:t>
            </a:r>
            <a:r>
              <a:rPr lang="en-US" dirty="0" err="1" smtClean="0"/>
              <a:t>neuroradiology</a:t>
            </a:r>
            <a:endParaRPr lang="en-US" dirty="0" smtClean="0"/>
          </a:p>
          <a:p>
            <a:endParaRPr lang="en-US" dirty="0"/>
          </a:p>
        </p:txBody>
      </p:sp>
      <p:pic>
        <p:nvPicPr>
          <p:cNvPr id="4" name="Picture 3"/>
          <p:cNvPicPr>
            <a:picLocks noChangeAspect="1"/>
          </p:cNvPicPr>
          <p:nvPr/>
        </p:nvPicPr>
        <p:blipFill>
          <a:blip r:embed="rId2"/>
          <a:stretch>
            <a:fillRect/>
          </a:stretch>
        </p:blipFill>
        <p:spPr>
          <a:xfrm>
            <a:off x="6386437" y="3729781"/>
            <a:ext cx="2578100" cy="2921000"/>
          </a:xfrm>
          <a:prstGeom prst="rect">
            <a:avLst/>
          </a:prstGeom>
        </p:spPr>
      </p:pic>
      <p:pic>
        <p:nvPicPr>
          <p:cNvPr id="6" name="Picture 5" descr="Screen Shot 2014-11-04 at 4.38.43 PM.png"/>
          <p:cNvPicPr>
            <a:picLocks noChangeAspect="1"/>
          </p:cNvPicPr>
          <p:nvPr/>
        </p:nvPicPr>
        <p:blipFill>
          <a:blip r:embed="rId3"/>
          <a:stretch>
            <a:fillRect/>
          </a:stretch>
        </p:blipFill>
        <p:spPr>
          <a:xfrm>
            <a:off x="2465715" y="215900"/>
            <a:ext cx="4381500" cy="1384300"/>
          </a:xfrm>
          <a:prstGeom prst="rect">
            <a:avLst/>
          </a:prstGeom>
        </p:spPr>
      </p:pic>
    </p:spTree>
    <p:extLst>
      <p:ext uri="{BB962C8B-B14F-4D97-AF65-F5344CB8AC3E}">
        <p14:creationId xmlns:p14="http://schemas.microsoft.com/office/powerpoint/2010/main" val="1279018685"/>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5050" y="4578713"/>
            <a:ext cx="5568950" cy="2015430"/>
          </a:xfrm>
          <a:prstGeom prst="rect">
            <a:avLst/>
          </a:prstGeom>
        </p:spPr>
      </p:pic>
      <p:pic>
        <p:nvPicPr>
          <p:cNvPr id="6" name="Picture 5"/>
          <p:cNvPicPr>
            <a:picLocks noChangeAspect="1"/>
          </p:cNvPicPr>
          <p:nvPr/>
        </p:nvPicPr>
        <p:blipFill>
          <a:blip r:embed="rId3"/>
          <a:stretch>
            <a:fillRect/>
          </a:stretch>
        </p:blipFill>
        <p:spPr>
          <a:xfrm>
            <a:off x="200478" y="4307756"/>
            <a:ext cx="2921000" cy="2540000"/>
          </a:xfrm>
          <a:prstGeom prst="rect">
            <a:avLst/>
          </a:prstGeom>
        </p:spPr>
      </p:pic>
      <p:pic>
        <p:nvPicPr>
          <p:cNvPr id="7" name="Picture 6"/>
          <p:cNvPicPr>
            <a:picLocks noChangeAspect="1"/>
          </p:cNvPicPr>
          <p:nvPr/>
        </p:nvPicPr>
        <p:blipFill>
          <a:blip r:embed="rId4"/>
          <a:stretch>
            <a:fillRect/>
          </a:stretch>
        </p:blipFill>
        <p:spPr>
          <a:xfrm>
            <a:off x="6255409" y="1158412"/>
            <a:ext cx="2540000" cy="2921000"/>
          </a:xfrm>
          <a:prstGeom prst="rect">
            <a:avLst/>
          </a:prstGeom>
        </p:spPr>
      </p:pic>
      <p:pic>
        <p:nvPicPr>
          <p:cNvPr id="10" name="Picture 9" descr="Screen Shot 2014-11-04 at 4.38.43 PM.png"/>
          <p:cNvPicPr>
            <a:picLocks noChangeAspect="1"/>
          </p:cNvPicPr>
          <p:nvPr/>
        </p:nvPicPr>
        <p:blipFill>
          <a:blip r:embed="rId5"/>
          <a:stretch>
            <a:fillRect/>
          </a:stretch>
        </p:blipFill>
        <p:spPr>
          <a:xfrm>
            <a:off x="930728" y="1651000"/>
            <a:ext cx="4381500" cy="1384300"/>
          </a:xfrm>
          <a:prstGeom prst="rect">
            <a:avLst/>
          </a:prstGeom>
        </p:spPr>
      </p:pic>
    </p:spTree>
    <p:extLst>
      <p:ext uri="{BB962C8B-B14F-4D97-AF65-F5344CB8AC3E}">
        <p14:creationId xmlns:p14="http://schemas.microsoft.com/office/powerpoint/2010/main" val="157565113"/>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a:xfrm>
            <a:off x="457200" y="1811867"/>
            <a:ext cx="8229600" cy="4525963"/>
          </a:xfrm>
        </p:spPr>
        <p:txBody>
          <a:bodyPr>
            <a:normAutofit/>
          </a:bodyPr>
          <a:lstStyle/>
          <a:p>
            <a:r>
              <a:rPr lang="en-US" dirty="0" smtClean="0"/>
              <a:t>St</a:t>
            </a:r>
            <a:r>
              <a:rPr lang="en-US" dirty="0"/>
              <a:t>. Jude Children’s Research Hospital is internationally recognized for its pioneering research and treatment of children with cancer and other catastrophic diseases. Ranked one of the best pediatric cancer hospitals in the country, St. Jude is the first and only National Cancer Institute-designated Comprehensive Cancer Center devoted solely to children</a:t>
            </a:r>
            <a:r>
              <a:rPr lang="en-US" dirty="0" smtClean="0"/>
              <a:t>. </a:t>
            </a:r>
          </a:p>
          <a:p>
            <a:r>
              <a:rPr lang="en-US" dirty="0" smtClean="0"/>
              <a:t>Pediatric oncology rotations focus on body or </a:t>
            </a:r>
            <a:r>
              <a:rPr lang="en-US" dirty="0" err="1" smtClean="0"/>
              <a:t>neuroradiology</a:t>
            </a:r>
            <a:r>
              <a:rPr lang="en-US" dirty="0" smtClean="0"/>
              <a:t>.</a:t>
            </a:r>
          </a:p>
          <a:p>
            <a:r>
              <a:rPr lang="en-US" dirty="0" smtClean="0"/>
              <a:t>Residents spend at least two months here during residency.</a:t>
            </a:r>
          </a:p>
          <a:p>
            <a:r>
              <a:rPr lang="en-US" dirty="0" smtClean="0"/>
              <a:t>Monthly morning conferences with experts in the field.</a:t>
            </a:r>
          </a:p>
        </p:txBody>
      </p:sp>
      <p:pic>
        <p:nvPicPr>
          <p:cNvPr id="4" name="Picture 3"/>
          <p:cNvPicPr>
            <a:picLocks noChangeAspect="1"/>
          </p:cNvPicPr>
          <p:nvPr/>
        </p:nvPicPr>
        <p:blipFill>
          <a:blip r:embed="rId2"/>
          <a:stretch>
            <a:fillRect/>
          </a:stretch>
        </p:blipFill>
        <p:spPr>
          <a:xfrm>
            <a:off x="237067" y="0"/>
            <a:ext cx="4296834" cy="2037674"/>
          </a:xfrm>
          <a:prstGeom prst="rect">
            <a:avLst/>
          </a:prstGeom>
        </p:spPr>
      </p:pic>
      <p:pic>
        <p:nvPicPr>
          <p:cNvPr id="5" name="Picture 4"/>
          <p:cNvPicPr>
            <a:picLocks noChangeAspect="1"/>
          </p:cNvPicPr>
          <p:nvPr/>
        </p:nvPicPr>
        <p:blipFill>
          <a:blip r:embed="rId3"/>
          <a:stretch>
            <a:fillRect/>
          </a:stretch>
        </p:blipFill>
        <p:spPr>
          <a:xfrm>
            <a:off x="4533901" y="683963"/>
            <a:ext cx="4152899" cy="433636"/>
          </a:xfrm>
          <a:prstGeom prst="rect">
            <a:avLst/>
          </a:prstGeom>
        </p:spPr>
      </p:pic>
    </p:spTree>
    <p:extLst>
      <p:ext uri="{BB962C8B-B14F-4D97-AF65-F5344CB8AC3E}">
        <p14:creationId xmlns:p14="http://schemas.microsoft.com/office/powerpoint/2010/main" val="801083117"/>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57300" y="228600"/>
            <a:ext cx="2463800" cy="1168400"/>
          </a:xfrm>
          <a:prstGeom prst="rect">
            <a:avLst/>
          </a:prstGeom>
        </p:spPr>
      </p:pic>
      <p:sp>
        <p:nvSpPr>
          <p:cNvPr id="5" name="Rectangle 4"/>
          <p:cNvSpPr/>
          <p:nvPr/>
        </p:nvSpPr>
        <p:spPr>
          <a:xfrm>
            <a:off x="50799" y="1397000"/>
            <a:ext cx="4521201" cy="4770537"/>
          </a:xfrm>
          <a:prstGeom prst="rect">
            <a:avLst/>
          </a:prstGeom>
        </p:spPr>
        <p:txBody>
          <a:bodyPr wrap="square">
            <a:spAutoFit/>
          </a:bodyPr>
          <a:lstStyle/>
          <a:p>
            <a:r>
              <a:rPr lang="en-US" sz="1600" b="1" u="sng" dirty="0" smtClean="0">
                <a:solidFill>
                  <a:srgbClr val="6E0013"/>
                </a:solidFill>
                <a:latin typeface="ArialMT"/>
              </a:rPr>
              <a:t>By the Numbers</a:t>
            </a:r>
          </a:p>
          <a:p>
            <a:pPr>
              <a:buFont typeface="Arial"/>
              <a:buChar char="•"/>
            </a:pPr>
            <a:r>
              <a:rPr lang="en-US" sz="1600" b="1" u="sng" dirty="0" smtClean="0">
                <a:solidFill>
                  <a:srgbClr val="222222"/>
                </a:solidFill>
                <a:latin typeface="ArialMT"/>
              </a:rPr>
              <a:t>St. Jude has treated children from all 50 states and around the world.</a:t>
            </a:r>
          </a:p>
          <a:p>
            <a:pPr>
              <a:buFont typeface="Arial"/>
              <a:buChar char="•"/>
            </a:pPr>
            <a:r>
              <a:rPr lang="en-US" sz="1600" b="1" u="sng" dirty="0" smtClean="0">
                <a:solidFill>
                  <a:srgbClr val="222222"/>
                </a:solidFill>
                <a:latin typeface="ArialMT"/>
              </a:rPr>
              <a:t>On average, St. Jude has more than 67,000 patient visits each year.</a:t>
            </a:r>
          </a:p>
          <a:p>
            <a:pPr>
              <a:buFont typeface="Arial"/>
              <a:buChar char="•"/>
            </a:pPr>
            <a:r>
              <a:rPr lang="en-US" sz="1600" b="1" u="sng" dirty="0" smtClean="0">
                <a:solidFill>
                  <a:srgbClr val="222222"/>
                </a:solidFill>
                <a:latin typeface="ArialMT"/>
              </a:rPr>
              <a:t>We shared our research results in 775 articles published in peer-reviewed journals in 2012. That equals, on average, a new discovery shared every 11 hours.</a:t>
            </a:r>
          </a:p>
          <a:p>
            <a:pPr>
              <a:buFont typeface="Arial"/>
              <a:buChar char="•"/>
            </a:pPr>
            <a:r>
              <a:rPr lang="en-US" sz="1600" b="1" u="sng" dirty="0" smtClean="0">
                <a:solidFill>
                  <a:srgbClr val="222222"/>
                </a:solidFill>
                <a:latin typeface="ArialMT"/>
              </a:rPr>
              <a:t>St. Jude has been recognized by </a:t>
            </a:r>
            <a:r>
              <a:rPr lang="en-US" sz="1600" b="1" i="1" u="sng" dirty="0" smtClean="0">
                <a:solidFill>
                  <a:srgbClr val="222222"/>
                </a:solidFill>
                <a:latin typeface="ArialMT"/>
              </a:rPr>
              <a:t>FORTUNE magazine as one of the “100 Best Companies to Work For,” by The Scientist as one of the top 10 “Best Places to Work in Academia,” and by U.S. News &amp; World Report and Parents magazine as a top children’s cancer hospital.</a:t>
            </a:r>
          </a:p>
          <a:p>
            <a:pPr>
              <a:buFont typeface="Arial"/>
              <a:buChar char="•"/>
            </a:pPr>
            <a:r>
              <a:rPr lang="en-US" sz="1600" b="1" i="1" u="sng" dirty="0" smtClean="0">
                <a:solidFill>
                  <a:srgbClr val="222222"/>
                </a:solidFill>
                <a:latin typeface="ArialMT"/>
              </a:rPr>
              <a:t>The daily operating cost for St. Jude is $2 million, which is primarily covered by individual contributions.</a:t>
            </a:r>
            <a:endParaRPr lang="en-US" sz="1600" dirty="0"/>
          </a:p>
        </p:txBody>
      </p:sp>
      <p:sp>
        <p:nvSpPr>
          <p:cNvPr id="7" name="Rectangle 6"/>
          <p:cNvSpPr/>
          <p:nvPr/>
        </p:nvSpPr>
        <p:spPr>
          <a:xfrm>
            <a:off x="4572000" y="914400"/>
            <a:ext cx="4572000" cy="5047535"/>
          </a:xfrm>
          <a:prstGeom prst="rect">
            <a:avLst/>
          </a:prstGeom>
        </p:spPr>
        <p:txBody>
          <a:bodyPr wrap="square">
            <a:spAutoFit/>
          </a:bodyPr>
          <a:lstStyle/>
          <a:p>
            <a:pPr>
              <a:buFont typeface="Arial"/>
              <a:buChar char="•"/>
            </a:pPr>
            <a:r>
              <a:rPr lang="en-US" sz="1400" b="1" u="sng" dirty="0" smtClean="0">
                <a:solidFill>
                  <a:srgbClr val="6E0013"/>
                </a:solidFill>
                <a:latin typeface="ArialMT"/>
              </a:rPr>
              <a:t>No Place Like St. Jude</a:t>
            </a:r>
          </a:p>
          <a:p>
            <a:pPr>
              <a:buFont typeface="Arial"/>
              <a:buChar char="•"/>
            </a:pPr>
            <a:r>
              <a:rPr lang="en-US" sz="1400" b="1" u="sng" dirty="0" smtClean="0">
                <a:solidFill>
                  <a:srgbClr val="222222"/>
                </a:solidFill>
                <a:latin typeface="ArialMT"/>
              </a:rPr>
              <a:t>Families never receive a bill from St. Jude for treatment, travel, housing and food – because all a family should worry about is helping their child live.</a:t>
            </a:r>
          </a:p>
          <a:p>
            <a:pPr>
              <a:buFont typeface="Arial"/>
              <a:buChar char="•"/>
            </a:pPr>
            <a:r>
              <a:rPr lang="en-US" sz="1400" b="1" u="sng" dirty="0" smtClean="0">
                <a:solidFill>
                  <a:srgbClr val="222222"/>
                </a:solidFill>
                <a:latin typeface="ArialMT"/>
              </a:rPr>
              <a:t>Treatments invented at St. Jude have helped push the overall childhood cancer survival rate from 20 percent to more than 80 percent since it opened in 1962.</a:t>
            </a:r>
          </a:p>
          <a:p>
            <a:pPr>
              <a:buFont typeface="Arial"/>
              <a:buChar char="•"/>
            </a:pPr>
            <a:r>
              <a:rPr lang="en-US" sz="1400" b="1" u="sng" dirty="0" smtClean="0">
                <a:solidFill>
                  <a:srgbClr val="222222"/>
                </a:solidFill>
                <a:latin typeface="ArialMT"/>
              </a:rPr>
              <a:t>St. Jude is working to drive the overall survival rate for childhood cancer to 90 percent in the next decade. We won’t stop until no child dies from cancer.</a:t>
            </a:r>
          </a:p>
          <a:p>
            <a:pPr>
              <a:buFont typeface="Arial"/>
              <a:buChar char="•"/>
            </a:pPr>
            <a:r>
              <a:rPr lang="en-US" sz="1400" b="1" u="sng" dirty="0" smtClean="0">
                <a:solidFill>
                  <a:srgbClr val="222222"/>
                </a:solidFill>
                <a:latin typeface="ArialMT"/>
              </a:rPr>
              <a:t>St. Jude freely shares the breakthroughs we make, and every child saved at St. Jude means doctors and scientists worldwide can use that knowledge to save thousands more children</a:t>
            </a:r>
          </a:p>
          <a:p>
            <a:pPr>
              <a:buFont typeface="Arial"/>
              <a:buChar char="•"/>
            </a:pPr>
            <a:r>
              <a:rPr lang="en-US" sz="1400" b="1" u="sng" dirty="0" smtClean="0">
                <a:solidFill>
                  <a:srgbClr val="222222"/>
                </a:solidFill>
                <a:latin typeface="ArialMT"/>
              </a:rPr>
              <a:t>.Because the majority of St. Jude funding comes from individual contributors, St. Jude has the freedom to focus on what matters most – saving kids regardless of their financial situation.</a:t>
            </a:r>
          </a:p>
          <a:p>
            <a:pPr>
              <a:buFont typeface="Arial"/>
              <a:buChar char="•"/>
            </a:pPr>
            <a:r>
              <a:rPr lang="en-US" sz="1400" b="1" u="sng" dirty="0" smtClean="0">
                <a:solidFill>
                  <a:srgbClr val="222222"/>
                </a:solidFill>
                <a:latin typeface="ArialMT"/>
              </a:rPr>
              <a:t>St. Jude was founded by the late </a:t>
            </a:r>
            <a:r>
              <a:rPr lang="en-US" sz="1400" b="1" u="sng" dirty="0" err="1" smtClean="0">
                <a:solidFill>
                  <a:srgbClr val="222222"/>
                </a:solidFill>
                <a:latin typeface="ArialMT"/>
              </a:rPr>
              <a:t>entertainer</a:t>
            </a:r>
            <a:r>
              <a:rPr lang="en-US" sz="1400" b="1" u="sng" dirty="0" err="1" smtClean="0">
                <a:solidFill>
                  <a:srgbClr val="222222"/>
                </a:solidFill>
                <a:latin typeface="ArialMT"/>
                <a:hlinkClick r:id="rId4"/>
              </a:rPr>
              <a:t>Danny</a:t>
            </a:r>
            <a:r>
              <a:rPr lang="en-US" sz="1400" b="1" u="sng" dirty="0" smtClean="0">
                <a:solidFill>
                  <a:srgbClr val="222222"/>
                </a:solidFill>
                <a:latin typeface="ArialMT"/>
                <a:hlinkClick r:id="rId4"/>
              </a:rPr>
              <a:t> Thomas, who believed that “No child should die in the dawn of life.”</a:t>
            </a:r>
            <a:endParaRPr lang="en-US" sz="1400" dirty="0"/>
          </a:p>
        </p:txBody>
      </p:sp>
    </p:spTree>
    <p:extLst>
      <p:ext uri="{BB962C8B-B14F-4D97-AF65-F5344CB8AC3E}">
        <p14:creationId xmlns:p14="http://schemas.microsoft.com/office/powerpoint/2010/main" val="2023650607"/>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2116628"/>
            <a:ext cx="7520940" cy="3579849"/>
          </a:xfrm>
        </p:spPr>
        <p:txBody>
          <a:bodyPr>
            <a:normAutofit/>
          </a:bodyPr>
          <a:lstStyle/>
          <a:p>
            <a:r>
              <a:rPr lang="en-US" dirty="0" smtClean="0"/>
              <a:t>Regional Medical Center: home </a:t>
            </a:r>
            <a:r>
              <a:rPr lang="en-US" dirty="0"/>
              <a:t>to Centers of Excellence in </a:t>
            </a:r>
            <a:r>
              <a:rPr lang="en-US" dirty="0" smtClean="0"/>
              <a:t>Trauma (Level 1), </a:t>
            </a:r>
            <a:r>
              <a:rPr lang="en-US" dirty="0"/>
              <a:t>Burn, High-Risk Obstetrics and Neonatal Intensive Care.</a:t>
            </a:r>
            <a:endParaRPr lang="en-US" dirty="0" smtClean="0"/>
          </a:p>
          <a:p>
            <a:r>
              <a:rPr lang="en-US" dirty="0" smtClean="0"/>
              <a:t>Excellent trauma surgery service at one of the top 5 trauma centers in the nation</a:t>
            </a:r>
          </a:p>
          <a:p>
            <a:r>
              <a:rPr lang="en-US" dirty="0" smtClean="0"/>
              <a:t>Indigent care as well</a:t>
            </a:r>
          </a:p>
          <a:p>
            <a:r>
              <a:rPr lang="en-US" dirty="0" smtClean="0"/>
              <a:t>Private practice radiology group within an academic setting</a:t>
            </a:r>
          </a:p>
          <a:p>
            <a:r>
              <a:rPr lang="en-US" dirty="0" smtClean="0"/>
              <a:t>Neonatal intensive care unit, though films read across the street at </a:t>
            </a:r>
            <a:r>
              <a:rPr lang="en-US" dirty="0" err="1" smtClean="0"/>
              <a:t>LeBonheur</a:t>
            </a:r>
            <a:endParaRPr lang="en-US" dirty="0" smtClean="0"/>
          </a:p>
          <a:p>
            <a:endParaRPr lang="en-US" dirty="0"/>
          </a:p>
        </p:txBody>
      </p:sp>
      <p:pic>
        <p:nvPicPr>
          <p:cNvPr id="4" name="Picture 3"/>
          <p:cNvPicPr>
            <a:picLocks noChangeAspect="1"/>
          </p:cNvPicPr>
          <p:nvPr/>
        </p:nvPicPr>
        <p:blipFill>
          <a:blip r:embed="rId2"/>
          <a:stretch>
            <a:fillRect/>
          </a:stretch>
        </p:blipFill>
        <p:spPr>
          <a:xfrm>
            <a:off x="1447799" y="467783"/>
            <a:ext cx="6069419" cy="869950"/>
          </a:xfrm>
          <a:prstGeom prst="rect">
            <a:avLst/>
          </a:prstGeom>
        </p:spPr>
      </p:pic>
    </p:spTree>
    <p:extLst>
      <p:ext uri="{BB962C8B-B14F-4D97-AF65-F5344CB8AC3E}">
        <p14:creationId xmlns:p14="http://schemas.microsoft.com/office/powerpoint/2010/main" val="3909057729"/>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Medical Center </a:t>
            </a:r>
            <a:br>
              <a:rPr lang="en-US" dirty="0" smtClean="0"/>
            </a:br>
            <a:r>
              <a:rPr lang="en-US" dirty="0" smtClean="0"/>
              <a:t>(aka ‘The Med’)</a:t>
            </a:r>
            <a:endParaRPr lang="en-US" dirty="0"/>
          </a:p>
        </p:txBody>
      </p:sp>
      <p:pic>
        <p:nvPicPr>
          <p:cNvPr id="4" name="Picture 3"/>
          <p:cNvPicPr>
            <a:picLocks noChangeAspect="1"/>
          </p:cNvPicPr>
          <p:nvPr/>
        </p:nvPicPr>
        <p:blipFill>
          <a:blip r:embed="rId2"/>
          <a:stretch>
            <a:fillRect/>
          </a:stretch>
        </p:blipFill>
        <p:spPr>
          <a:xfrm>
            <a:off x="203200" y="4720167"/>
            <a:ext cx="7620000" cy="1905000"/>
          </a:xfrm>
          <a:prstGeom prst="rect">
            <a:avLst/>
          </a:prstGeom>
        </p:spPr>
      </p:pic>
      <p:sp>
        <p:nvSpPr>
          <p:cNvPr id="5" name="Rectangle 4"/>
          <p:cNvSpPr/>
          <p:nvPr/>
        </p:nvSpPr>
        <p:spPr>
          <a:xfrm>
            <a:off x="203200" y="1761067"/>
            <a:ext cx="8483600" cy="2585323"/>
          </a:xfrm>
          <a:prstGeom prst="rect">
            <a:avLst/>
          </a:prstGeom>
        </p:spPr>
        <p:txBody>
          <a:bodyPr wrap="square">
            <a:spAutoFit/>
          </a:bodyPr>
          <a:lstStyle/>
          <a:p>
            <a:r>
              <a:rPr lang="en-US" dirty="0"/>
              <a:t>A major addition to the system of care for the critically injured patient is the Presley Regional Trauma Center, which opened in 1983. This center has become one of the highest-volume centers in the United States. Over 4500 patients a year sustaining both blunt and penetrating injury are managed using the trauma team concept. Diagnostic, operative, and intensive care faculty supervision, together with a multispecialty team approach, ensures both optimal patient care and excellent resident education. The center receives patients not only from the Memphis metropolitan area but also by helicopter from North Mississippi, Eastern Arkansas, Southern Missouri and West Tennessee within a 150 mile radius.</a:t>
            </a:r>
          </a:p>
        </p:txBody>
      </p:sp>
    </p:spTree>
    <p:extLst>
      <p:ext uri="{BB962C8B-B14F-4D97-AF65-F5344CB8AC3E}">
        <p14:creationId xmlns:p14="http://schemas.microsoft.com/office/powerpoint/2010/main" val="1753795379"/>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MEMPHIS!</a:t>
            </a:r>
            <a:endParaRPr lang="en-US" dirty="0"/>
          </a:p>
        </p:txBody>
      </p:sp>
      <p:sp>
        <p:nvSpPr>
          <p:cNvPr id="3" name="Content Placeholder 2"/>
          <p:cNvSpPr>
            <a:spLocks noGrp="1"/>
          </p:cNvSpPr>
          <p:nvPr>
            <p:ph idx="1"/>
          </p:nvPr>
        </p:nvSpPr>
        <p:spPr>
          <a:xfrm>
            <a:off x="822960" y="1100628"/>
            <a:ext cx="7520940" cy="4186401"/>
          </a:xfrm>
        </p:spPr>
        <p:txBody>
          <a:bodyPr/>
          <a:lstStyle/>
          <a:p>
            <a:pPr>
              <a:buFont typeface="Arial"/>
              <a:buChar char="•"/>
            </a:pPr>
            <a:r>
              <a:rPr lang="en-US" dirty="0" smtClean="0"/>
              <a:t>Population around </a:t>
            </a:r>
            <a:r>
              <a:rPr lang="en-US" dirty="0" smtClean="0"/>
              <a:t>655,000 for city limits </a:t>
            </a:r>
          </a:p>
          <a:p>
            <a:pPr marL="0" indent="0"/>
            <a:r>
              <a:rPr lang="en-US" dirty="0"/>
              <a:t> </a:t>
            </a:r>
            <a:r>
              <a:rPr lang="en-US" dirty="0" smtClean="0"/>
              <a:t>      and 1.3 million for metro area </a:t>
            </a:r>
            <a:r>
              <a:rPr lang="en-US" dirty="0" smtClean="0"/>
              <a:t> </a:t>
            </a:r>
            <a:r>
              <a:rPr lang="en-US" dirty="0" smtClean="0"/>
              <a:t>(in 2012)</a:t>
            </a:r>
            <a:endParaRPr lang="en-US" dirty="0"/>
          </a:p>
          <a:p>
            <a:pPr>
              <a:buFont typeface="Arial"/>
              <a:buChar char="•"/>
            </a:pPr>
            <a:endParaRPr lang="en-US" dirty="0" smtClean="0"/>
          </a:p>
          <a:p>
            <a:pPr>
              <a:buFont typeface="Arial"/>
              <a:buChar char="•"/>
            </a:pPr>
            <a:r>
              <a:rPr lang="en-US" dirty="0" smtClean="0"/>
              <a:t>“The Bluff City” on the Mississippi River </a:t>
            </a:r>
          </a:p>
          <a:p>
            <a:pPr>
              <a:buFont typeface="Arial"/>
              <a:buChar char="•"/>
            </a:pPr>
            <a:endParaRPr lang="en-US" dirty="0" smtClean="0"/>
          </a:p>
          <a:p>
            <a:pPr>
              <a:buFont typeface="Arial"/>
              <a:buChar char="•"/>
            </a:pPr>
            <a:r>
              <a:rPr lang="en-US" dirty="0" smtClean="0"/>
              <a:t>“The Birthplace of the Blues”</a:t>
            </a:r>
          </a:p>
          <a:p>
            <a:pPr>
              <a:buFont typeface="Arial"/>
              <a:buChar char="•"/>
            </a:pPr>
            <a:endParaRPr lang="en-US" dirty="0" smtClean="0"/>
          </a:p>
          <a:p>
            <a:pPr>
              <a:buFont typeface="Arial"/>
              <a:buChar char="•"/>
            </a:pPr>
            <a:r>
              <a:rPr lang="en-US" dirty="0" smtClean="0"/>
              <a:t>“The Birthplace of Rock n’ Roll”</a:t>
            </a:r>
          </a:p>
          <a:p>
            <a:pPr>
              <a:buFont typeface="Arial"/>
              <a:buChar char="•"/>
            </a:pPr>
            <a:endParaRPr lang="en-US" dirty="0" smtClean="0"/>
          </a:p>
          <a:p>
            <a:pPr>
              <a:buFont typeface="Arial"/>
              <a:buChar char="•"/>
            </a:pPr>
            <a:r>
              <a:rPr lang="en-US" dirty="0"/>
              <a:t>“The BBQ Pork Capital of the World</a:t>
            </a:r>
            <a:r>
              <a:rPr lang="en-US" dirty="0" smtClean="0"/>
              <a:t>”</a:t>
            </a:r>
          </a:p>
          <a:p>
            <a:pPr>
              <a:buFont typeface="Arial"/>
              <a:buChar char="•"/>
            </a:pPr>
            <a:endParaRPr lang="en-US" dirty="0"/>
          </a:p>
          <a:p>
            <a:pPr>
              <a:buFont typeface="Arial"/>
              <a:buChar char="•"/>
            </a:pPr>
            <a:r>
              <a:rPr lang="en-US" dirty="0" smtClean="0"/>
              <a:t>Oh </a:t>
            </a:r>
            <a:r>
              <a:rPr lang="en-US" dirty="0" smtClean="0"/>
              <a:t>yeah</a:t>
            </a:r>
            <a:r>
              <a:rPr lang="en-US" dirty="0" smtClean="0"/>
              <a:t>, and the birthplace of this guy</a:t>
            </a:r>
          </a:p>
        </p:txBody>
      </p:sp>
      <p:pic>
        <p:nvPicPr>
          <p:cNvPr id="4" name="Picture 3" descr="Screen Shot 2014-11-04 at 4.26.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830" y="226653"/>
            <a:ext cx="3833518" cy="1945198"/>
          </a:xfrm>
          <a:prstGeom prst="rect">
            <a:avLst/>
          </a:prstGeom>
        </p:spPr>
      </p:pic>
      <p:pic>
        <p:nvPicPr>
          <p:cNvPr id="6" name="Picture 5" descr="Screen Shot 2014-11-04 at 4.31.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578" y="2328826"/>
            <a:ext cx="1234657" cy="1601386"/>
          </a:xfrm>
          <a:prstGeom prst="rect">
            <a:avLst/>
          </a:prstGeom>
        </p:spPr>
      </p:pic>
      <p:pic>
        <p:nvPicPr>
          <p:cNvPr id="7" name="Picture 6" descr="Screen Shot 2014-11-04 at 4.30.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899" y="2845715"/>
            <a:ext cx="1886449" cy="1903143"/>
          </a:xfrm>
          <a:prstGeom prst="rect">
            <a:avLst/>
          </a:prstGeom>
        </p:spPr>
      </p:pic>
      <p:cxnSp>
        <p:nvCxnSpPr>
          <p:cNvPr id="9" name="Straight Arrow Connector 8"/>
          <p:cNvCxnSpPr/>
          <p:nvPr/>
        </p:nvCxnSpPr>
        <p:spPr>
          <a:xfrm>
            <a:off x="3831841" y="2613977"/>
            <a:ext cx="158737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4" name="Picture 13" descr="Screen Shot 2014-11-04 at 4.32.2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1202" y="5287029"/>
            <a:ext cx="2170639" cy="1404733"/>
          </a:xfrm>
          <a:prstGeom prst="rect">
            <a:avLst/>
          </a:prstGeom>
        </p:spPr>
      </p:pic>
      <p:cxnSp>
        <p:nvCxnSpPr>
          <p:cNvPr id="13" name="Straight Arrow Connector 12"/>
          <p:cNvCxnSpPr/>
          <p:nvPr/>
        </p:nvCxnSpPr>
        <p:spPr>
          <a:xfrm flipH="1">
            <a:off x="3499601" y="4903055"/>
            <a:ext cx="804760" cy="7679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4404035" y="4065982"/>
            <a:ext cx="1033638" cy="8370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6" name="Picture 25" descr="Screen Shot 2014-11-04 at 4.46.05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0108" y="5015430"/>
            <a:ext cx="4138240" cy="1676332"/>
          </a:xfrm>
          <a:prstGeom prst="rect">
            <a:avLst/>
          </a:prstGeom>
        </p:spPr>
      </p:pic>
      <p:cxnSp>
        <p:nvCxnSpPr>
          <p:cNvPr id="28" name="Straight Arrow Connector 27"/>
          <p:cNvCxnSpPr/>
          <p:nvPr/>
        </p:nvCxnSpPr>
        <p:spPr>
          <a:xfrm>
            <a:off x="4018100" y="3332287"/>
            <a:ext cx="2936804" cy="10538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78751091"/>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Memphis VA Medical Center</a:t>
            </a:r>
            <a:endParaRPr lang="en-US" dirty="0"/>
          </a:p>
        </p:txBody>
      </p:sp>
      <p:sp>
        <p:nvSpPr>
          <p:cNvPr id="3" name="Content Placeholder 2"/>
          <p:cNvSpPr>
            <a:spLocks noGrp="1"/>
          </p:cNvSpPr>
          <p:nvPr>
            <p:ph idx="1"/>
          </p:nvPr>
        </p:nvSpPr>
        <p:spPr/>
        <p:txBody>
          <a:bodyPr/>
          <a:lstStyle/>
          <a:p>
            <a:r>
              <a:rPr lang="en-US" dirty="0" smtClean="0"/>
              <a:t>Fantastic plain film and fluoroscopic radiology training</a:t>
            </a:r>
          </a:p>
          <a:p>
            <a:r>
              <a:rPr lang="en-US" dirty="0" smtClean="0"/>
              <a:t>Some half-day rotations allow for personal study time </a:t>
            </a:r>
          </a:p>
          <a:p>
            <a:r>
              <a:rPr lang="en-US" dirty="0" smtClean="0"/>
              <a:t>New, young staff </a:t>
            </a:r>
          </a:p>
          <a:p>
            <a:endParaRPr lang="en-US" dirty="0"/>
          </a:p>
        </p:txBody>
      </p:sp>
      <p:pic>
        <p:nvPicPr>
          <p:cNvPr id="4" name="Picture 3"/>
          <p:cNvPicPr>
            <a:picLocks noChangeAspect="1"/>
          </p:cNvPicPr>
          <p:nvPr/>
        </p:nvPicPr>
        <p:blipFill>
          <a:blip r:embed="rId2"/>
          <a:stretch>
            <a:fillRect/>
          </a:stretch>
        </p:blipFill>
        <p:spPr>
          <a:xfrm>
            <a:off x="254000" y="5073650"/>
            <a:ext cx="4318000" cy="1485900"/>
          </a:xfrm>
          <a:prstGeom prst="rect">
            <a:avLst/>
          </a:prstGeom>
        </p:spPr>
      </p:pic>
      <p:pic>
        <p:nvPicPr>
          <p:cNvPr id="5" name="Picture 4"/>
          <p:cNvPicPr>
            <a:picLocks noChangeAspect="1"/>
          </p:cNvPicPr>
          <p:nvPr/>
        </p:nvPicPr>
        <p:blipFill>
          <a:blip r:embed="rId3"/>
          <a:stretch>
            <a:fillRect/>
          </a:stretch>
        </p:blipFill>
        <p:spPr>
          <a:xfrm>
            <a:off x="4572000" y="3459163"/>
            <a:ext cx="4318000" cy="2667000"/>
          </a:xfrm>
          <a:prstGeom prst="rect">
            <a:avLst/>
          </a:prstGeom>
        </p:spPr>
      </p:pic>
    </p:spTree>
    <p:extLst>
      <p:ext uri="{BB962C8B-B14F-4D97-AF65-F5344CB8AC3E}">
        <p14:creationId xmlns:p14="http://schemas.microsoft.com/office/powerpoint/2010/main" val="2773378588"/>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Lectures</a:t>
            </a:r>
            <a:endParaRPr lang="en-US" dirty="0"/>
          </a:p>
        </p:txBody>
      </p:sp>
      <p:sp>
        <p:nvSpPr>
          <p:cNvPr id="3" name="Content Placeholder 2"/>
          <p:cNvSpPr>
            <a:spLocks noGrp="1"/>
          </p:cNvSpPr>
          <p:nvPr>
            <p:ph idx="1"/>
          </p:nvPr>
        </p:nvSpPr>
        <p:spPr/>
        <p:txBody>
          <a:bodyPr/>
          <a:lstStyle/>
          <a:p>
            <a:r>
              <a:rPr lang="en-US" dirty="0" smtClean="0"/>
              <a:t>One to two lectures each morning</a:t>
            </a:r>
          </a:p>
          <a:p>
            <a:r>
              <a:rPr lang="en-US" dirty="0" smtClean="0"/>
              <a:t>Faculty in each specialty devises curriculum for annual or biannual complete lecture series so that residents see everything multiple times before boards</a:t>
            </a:r>
          </a:p>
          <a:p>
            <a:r>
              <a:rPr lang="en-US" dirty="0" smtClean="0"/>
              <a:t>Assigned readings and books to prepare for boards starting the first day</a:t>
            </a:r>
            <a:endParaRPr lang="en-US" dirty="0"/>
          </a:p>
        </p:txBody>
      </p:sp>
    </p:spTree>
    <p:extLst>
      <p:ext uri="{BB962C8B-B14F-4D97-AF65-F5344CB8AC3E}">
        <p14:creationId xmlns:p14="http://schemas.microsoft.com/office/powerpoint/2010/main" val="189120247"/>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Opportunities</a:t>
            </a:r>
            <a:endParaRPr lang="en-US" dirty="0"/>
          </a:p>
        </p:txBody>
      </p:sp>
      <p:sp>
        <p:nvSpPr>
          <p:cNvPr id="3" name="Content Placeholder 2"/>
          <p:cNvSpPr>
            <a:spLocks noGrp="1"/>
          </p:cNvSpPr>
          <p:nvPr>
            <p:ph idx="1"/>
          </p:nvPr>
        </p:nvSpPr>
        <p:spPr/>
        <p:txBody>
          <a:bodyPr>
            <a:normAutofit/>
          </a:bodyPr>
          <a:lstStyle/>
          <a:p>
            <a:r>
              <a:rPr lang="en-US" dirty="0" smtClean="0"/>
              <a:t>St. Jude is a world-renowned Research Hospital which participates in national trials and runs phase 1-4 trials on site.</a:t>
            </a:r>
          </a:p>
          <a:p>
            <a:r>
              <a:rPr lang="en-US" dirty="0" smtClean="0"/>
              <a:t>Faculty welcome resident participation in their own research initiatives and support residents pursuit of their own research. </a:t>
            </a:r>
          </a:p>
          <a:p>
            <a:r>
              <a:rPr lang="en-US" dirty="0" err="1" smtClean="0"/>
              <a:t>LeBonheur</a:t>
            </a:r>
            <a:r>
              <a:rPr lang="en-US" dirty="0" smtClean="0"/>
              <a:t> staff are all engaged in active clinical research. </a:t>
            </a:r>
            <a:r>
              <a:rPr lang="en-US" dirty="0"/>
              <a:t>O</a:t>
            </a:r>
            <a:r>
              <a:rPr lang="en-US" dirty="0" smtClean="0"/>
              <a:t>ne can easily find research opportunities.</a:t>
            </a:r>
          </a:p>
          <a:p>
            <a:r>
              <a:rPr lang="en-US" dirty="0" smtClean="0"/>
              <a:t>Methodist staff and Regional One </a:t>
            </a:r>
            <a:r>
              <a:rPr lang="en-US" dirty="0" err="1" smtClean="0"/>
              <a:t>Healtcare</a:t>
            </a:r>
            <a:r>
              <a:rPr lang="en-US" dirty="0" smtClean="0"/>
              <a:t> staff support research, typically focusing on case-driven projects rather than trials or large clinical research or meta-data.</a:t>
            </a:r>
            <a:endParaRPr lang="en-US" dirty="0"/>
          </a:p>
        </p:txBody>
      </p:sp>
    </p:spTree>
    <p:extLst>
      <p:ext uri="{BB962C8B-B14F-4D97-AF65-F5344CB8AC3E}">
        <p14:creationId xmlns:p14="http://schemas.microsoft.com/office/powerpoint/2010/main" val="2854904438"/>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Opportunities</a:t>
            </a:r>
            <a:endParaRPr lang="en-US" dirty="0"/>
          </a:p>
        </p:txBody>
      </p:sp>
      <p:sp>
        <p:nvSpPr>
          <p:cNvPr id="3" name="Content Placeholder 2"/>
          <p:cNvSpPr>
            <a:spLocks noGrp="1"/>
          </p:cNvSpPr>
          <p:nvPr>
            <p:ph idx="1"/>
          </p:nvPr>
        </p:nvSpPr>
        <p:spPr/>
        <p:txBody>
          <a:bodyPr>
            <a:normAutofit/>
          </a:bodyPr>
          <a:lstStyle/>
          <a:p>
            <a:r>
              <a:rPr lang="en-US" dirty="0" smtClean="0"/>
              <a:t>Many options to teach, both residents and medical students. </a:t>
            </a:r>
          </a:p>
          <a:p>
            <a:r>
              <a:rPr lang="en-US" dirty="0" smtClean="0"/>
              <a:t>Residents actively participate in teaching medical students on the rotation and give weekly conferences. </a:t>
            </a:r>
          </a:p>
          <a:p>
            <a:r>
              <a:rPr lang="en-US" dirty="0" smtClean="0"/>
              <a:t>Residents participate in multi-disciplinary conferences with family medicine and internal medicine. </a:t>
            </a:r>
          </a:p>
          <a:p>
            <a:r>
              <a:rPr lang="en-US" dirty="0" smtClean="0"/>
              <a:t>R1s teach radiology technology students.</a:t>
            </a:r>
            <a:endParaRPr lang="en-US" dirty="0"/>
          </a:p>
        </p:txBody>
      </p:sp>
    </p:spTree>
    <p:extLst>
      <p:ext uri="{BB962C8B-B14F-4D97-AF65-F5344CB8AC3E}">
        <p14:creationId xmlns:p14="http://schemas.microsoft.com/office/powerpoint/2010/main" val="2336872953"/>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Fund</a:t>
            </a:r>
            <a:endParaRPr lang="en-US" dirty="0"/>
          </a:p>
        </p:txBody>
      </p:sp>
      <p:sp>
        <p:nvSpPr>
          <p:cNvPr id="3" name="Content Placeholder 2"/>
          <p:cNvSpPr>
            <a:spLocks noGrp="1"/>
          </p:cNvSpPr>
          <p:nvPr>
            <p:ph idx="1"/>
          </p:nvPr>
        </p:nvSpPr>
        <p:spPr/>
        <p:txBody>
          <a:bodyPr>
            <a:normAutofit/>
          </a:bodyPr>
          <a:lstStyle/>
          <a:p>
            <a:r>
              <a:rPr lang="en-US" dirty="0" smtClean="0"/>
              <a:t>While this is subject to change on occasion, we still proudly have one of the best book funds in the country. </a:t>
            </a:r>
          </a:p>
          <a:p>
            <a:r>
              <a:rPr lang="en-US" dirty="0" smtClean="0"/>
              <a:t>Stipend of $12,000 over 3 years</a:t>
            </a:r>
          </a:p>
          <a:p>
            <a:r>
              <a:rPr lang="en-US" dirty="0" smtClean="0"/>
              <a:t>$3,000 each year for R1 and R2</a:t>
            </a:r>
          </a:p>
          <a:p>
            <a:r>
              <a:rPr lang="en-US" dirty="0" smtClean="0"/>
              <a:t>$6,000 for R3 year as this year includes AIRP and the core examination</a:t>
            </a:r>
          </a:p>
          <a:p>
            <a:r>
              <a:rPr lang="en-US" dirty="0" smtClean="0"/>
              <a:t>Each resident may purchase one computer and one tablet during residency with their book fund.</a:t>
            </a:r>
          </a:p>
          <a:p>
            <a:r>
              <a:rPr lang="en-US" dirty="0" smtClean="0"/>
              <a:t>As long as purchases </a:t>
            </a:r>
            <a:r>
              <a:rPr lang="en-US" dirty="0" smtClean="0"/>
              <a:t>are deemed </a:t>
            </a:r>
            <a:r>
              <a:rPr lang="en-US" dirty="0" smtClean="0"/>
              <a:t>educational, there is significant latitude for what this money can be used.</a:t>
            </a:r>
          </a:p>
          <a:p>
            <a:r>
              <a:rPr lang="en-US" dirty="0" smtClean="0"/>
              <a:t>Presentations at meetings is funded separately from dedicated individual education </a:t>
            </a:r>
            <a:r>
              <a:rPr lang="en-US" dirty="0" smtClean="0"/>
              <a:t>fund as described above.</a:t>
            </a:r>
            <a:endParaRPr lang="en-US" dirty="0" smtClean="0"/>
          </a:p>
          <a:p>
            <a:endParaRPr lang="en-US" dirty="0"/>
          </a:p>
        </p:txBody>
      </p:sp>
    </p:spTree>
    <p:extLst>
      <p:ext uri="{BB962C8B-B14F-4D97-AF65-F5344CB8AC3E}">
        <p14:creationId xmlns:p14="http://schemas.microsoft.com/office/powerpoint/2010/main" val="1264890493"/>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Prep</a:t>
            </a:r>
            <a:endParaRPr lang="en-US" dirty="0"/>
          </a:p>
        </p:txBody>
      </p:sp>
      <p:sp>
        <p:nvSpPr>
          <p:cNvPr id="3" name="Content Placeholder 2"/>
          <p:cNvSpPr>
            <a:spLocks noGrp="1"/>
          </p:cNvSpPr>
          <p:nvPr>
            <p:ph idx="1"/>
          </p:nvPr>
        </p:nvSpPr>
        <p:spPr/>
        <p:txBody>
          <a:bodyPr>
            <a:normAutofit/>
          </a:bodyPr>
          <a:lstStyle/>
          <a:p>
            <a:r>
              <a:rPr lang="en-US" dirty="0" smtClean="0"/>
              <a:t>100% board pass rate in 2014.  </a:t>
            </a:r>
          </a:p>
          <a:p>
            <a:r>
              <a:rPr lang="en-US" dirty="0" smtClean="0"/>
              <a:t>Educational fund can be used for Core Examination preparation courses</a:t>
            </a:r>
          </a:p>
          <a:p>
            <a:r>
              <a:rPr lang="en-US" dirty="0" smtClean="0"/>
              <a:t>Dedicated morning lectures for board prep in the three months prior to the core examination</a:t>
            </a:r>
          </a:p>
          <a:p>
            <a:r>
              <a:rPr lang="en-US" dirty="0" smtClean="0"/>
              <a:t>Faculty lectures have been adjusted to account for the new format</a:t>
            </a:r>
          </a:p>
          <a:p>
            <a:r>
              <a:rPr lang="en-US" dirty="0" smtClean="0"/>
              <a:t>Faculty willing to meet after work and over lunch for preparation sessions with the class taking the examination</a:t>
            </a:r>
          </a:p>
          <a:p>
            <a:r>
              <a:rPr lang="en-US" dirty="0" smtClean="0"/>
              <a:t>Currently arranging an in-house Physics Review Course with a nationally recognized medical physicist who has given review courses for years (Ted </a:t>
            </a:r>
            <a:r>
              <a:rPr lang="en-US" dirty="0" err="1" smtClean="0"/>
              <a:t>Villifana</a:t>
            </a:r>
            <a:r>
              <a:rPr lang="en-US" dirty="0" smtClean="0"/>
              <a:t>, Ph.D.) </a:t>
            </a:r>
            <a:endParaRPr lang="en-US" dirty="0"/>
          </a:p>
        </p:txBody>
      </p:sp>
    </p:spTree>
    <p:extLst>
      <p:ext uri="{BB962C8B-B14F-4D97-AF65-F5344CB8AC3E}">
        <p14:creationId xmlns:p14="http://schemas.microsoft.com/office/powerpoint/2010/main" val="860348376"/>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 may find useful</a:t>
            </a:r>
            <a:endParaRPr lang="en-US" dirty="0"/>
          </a:p>
        </p:txBody>
      </p:sp>
      <p:sp>
        <p:nvSpPr>
          <p:cNvPr id="3" name="Content Placeholder 2"/>
          <p:cNvSpPr>
            <a:spLocks noGrp="1"/>
          </p:cNvSpPr>
          <p:nvPr>
            <p:ph idx="1"/>
          </p:nvPr>
        </p:nvSpPr>
        <p:spPr/>
        <p:txBody>
          <a:bodyPr/>
          <a:lstStyle/>
          <a:p>
            <a:r>
              <a:rPr lang="en-US" dirty="0" smtClean="0">
                <a:hlinkClick r:id="rId2"/>
              </a:rPr>
              <a:t>http://www.overtonsquare.com/eat-shop-enjoy/</a:t>
            </a:r>
            <a:endParaRPr lang="en-US" dirty="0" smtClean="0"/>
          </a:p>
          <a:p>
            <a:r>
              <a:rPr lang="en-US" dirty="0" smtClean="0">
                <a:hlinkClick r:id="rId3"/>
              </a:rPr>
              <a:t>http://www.choose901.</a:t>
            </a:r>
            <a:r>
              <a:rPr lang="en-US" dirty="0" smtClean="0">
                <a:hlinkClick r:id="rId3"/>
              </a:rPr>
              <a:t>com</a:t>
            </a:r>
            <a:endParaRPr lang="en-US" dirty="0" smtClean="0"/>
          </a:p>
          <a:p>
            <a:r>
              <a:rPr lang="en-US" dirty="0" smtClean="0">
                <a:hlinkClick r:id="rId4"/>
              </a:rPr>
              <a:t>http</a:t>
            </a:r>
            <a:r>
              <a:rPr lang="en-US" dirty="0">
                <a:hlinkClick r:id="rId4"/>
              </a:rPr>
              <a:t>://www.memphisflyer.com/blogs/HungryMemphis</a:t>
            </a:r>
            <a:r>
              <a:rPr lang="en-US" dirty="0" smtClean="0">
                <a:hlinkClick r:id="rId4"/>
              </a:rPr>
              <a:t>/</a:t>
            </a:r>
            <a:endParaRPr lang="en-US" dirty="0" smtClean="0"/>
          </a:p>
          <a:p>
            <a:r>
              <a:rPr lang="en-US" dirty="0">
                <a:hlinkClick r:id="rId5"/>
              </a:rPr>
              <a:t>http://www.ilovememphisblog.com</a:t>
            </a:r>
            <a:r>
              <a:rPr lang="en-US" dirty="0" smtClean="0">
                <a:hlinkClick r:id="rId5"/>
              </a:rPr>
              <a:t>/</a:t>
            </a:r>
            <a:endParaRPr lang="en-US" dirty="0" smtClean="0"/>
          </a:p>
          <a:p>
            <a:endParaRPr lang="en-US" dirty="0"/>
          </a:p>
        </p:txBody>
      </p:sp>
      <p:pic>
        <p:nvPicPr>
          <p:cNvPr id="9" name="Picture 8"/>
          <p:cNvPicPr>
            <a:picLocks noChangeAspect="1"/>
          </p:cNvPicPr>
          <p:nvPr/>
        </p:nvPicPr>
        <p:blipFill>
          <a:blip r:embed="rId6"/>
          <a:stretch>
            <a:fillRect/>
          </a:stretch>
        </p:blipFill>
        <p:spPr>
          <a:xfrm>
            <a:off x="822960" y="2502151"/>
            <a:ext cx="7087326" cy="4361432"/>
          </a:xfrm>
          <a:prstGeom prst="rect">
            <a:avLst/>
          </a:prstGeom>
        </p:spPr>
      </p:pic>
    </p:spTree>
    <p:extLst>
      <p:ext uri="{BB962C8B-B14F-4D97-AF65-F5344CB8AC3E}">
        <p14:creationId xmlns:p14="http://schemas.microsoft.com/office/powerpoint/2010/main" val="4171413724"/>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20357" y="1353154"/>
            <a:ext cx="2565400" cy="3162300"/>
          </a:xfrm>
          <a:prstGeom prst="rect">
            <a:avLst/>
          </a:prstGeom>
        </p:spPr>
      </p:pic>
      <p:pic>
        <p:nvPicPr>
          <p:cNvPr id="6" name="Picture 5"/>
          <p:cNvPicPr>
            <a:picLocks noChangeAspect="1"/>
          </p:cNvPicPr>
          <p:nvPr/>
        </p:nvPicPr>
        <p:blipFill>
          <a:blip r:embed="rId3"/>
          <a:stretch>
            <a:fillRect/>
          </a:stretch>
        </p:blipFill>
        <p:spPr>
          <a:xfrm>
            <a:off x="179614" y="4515454"/>
            <a:ext cx="3517900" cy="2311400"/>
          </a:xfrm>
          <a:prstGeom prst="rect">
            <a:avLst/>
          </a:prstGeom>
        </p:spPr>
      </p:pic>
      <p:pic>
        <p:nvPicPr>
          <p:cNvPr id="2" name="Picture 1"/>
          <p:cNvPicPr>
            <a:picLocks noChangeAspect="1"/>
          </p:cNvPicPr>
          <p:nvPr/>
        </p:nvPicPr>
        <p:blipFill>
          <a:blip r:embed="rId4"/>
          <a:stretch>
            <a:fillRect/>
          </a:stretch>
        </p:blipFill>
        <p:spPr>
          <a:xfrm>
            <a:off x="4978400" y="4515454"/>
            <a:ext cx="4165600" cy="2425700"/>
          </a:xfrm>
          <a:prstGeom prst="rect">
            <a:avLst/>
          </a:prstGeom>
        </p:spPr>
      </p:pic>
      <p:sp>
        <p:nvSpPr>
          <p:cNvPr id="10" name="Title 1"/>
          <p:cNvSpPr txBox="1">
            <a:spLocks/>
          </p:cNvSpPr>
          <p:nvPr/>
        </p:nvSpPr>
        <p:spPr>
          <a:xfrm>
            <a:off x="822960" y="365760"/>
            <a:ext cx="7520940" cy="987394"/>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4400" dirty="0" smtClean="0"/>
              <a:t>Sports!</a:t>
            </a:r>
            <a:endParaRPr lang="en-US" sz="4400" dirty="0"/>
          </a:p>
        </p:txBody>
      </p:sp>
    </p:spTree>
    <p:extLst>
      <p:ext uri="{BB962C8B-B14F-4D97-AF65-F5344CB8AC3E}">
        <p14:creationId xmlns:p14="http://schemas.microsoft.com/office/powerpoint/2010/main" val="3714727487"/>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2960" y="365760"/>
            <a:ext cx="7520940" cy="987394"/>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4400" dirty="0" err="1" smtClean="0"/>
              <a:t>MuSIC</a:t>
            </a:r>
            <a:r>
              <a:rPr lang="en-US" sz="4400" dirty="0" smtClean="0"/>
              <a:t>!</a:t>
            </a:r>
            <a:endParaRPr lang="en-US" sz="4400" dirty="0"/>
          </a:p>
        </p:txBody>
      </p:sp>
      <p:pic>
        <p:nvPicPr>
          <p:cNvPr id="3" name="Picture 2"/>
          <p:cNvPicPr>
            <a:picLocks noChangeAspect="1"/>
          </p:cNvPicPr>
          <p:nvPr/>
        </p:nvPicPr>
        <p:blipFill>
          <a:blip r:embed="rId2"/>
          <a:stretch>
            <a:fillRect/>
          </a:stretch>
        </p:blipFill>
        <p:spPr>
          <a:xfrm>
            <a:off x="3454400" y="1353154"/>
            <a:ext cx="2336800" cy="3492500"/>
          </a:xfrm>
          <a:prstGeom prst="rect">
            <a:avLst/>
          </a:prstGeom>
        </p:spPr>
      </p:pic>
      <p:pic>
        <p:nvPicPr>
          <p:cNvPr id="5" name="Picture 4"/>
          <p:cNvPicPr>
            <a:picLocks noChangeAspect="1"/>
          </p:cNvPicPr>
          <p:nvPr/>
        </p:nvPicPr>
        <p:blipFill>
          <a:blip r:embed="rId3"/>
          <a:stretch>
            <a:fillRect/>
          </a:stretch>
        </p:blipFill>
        <p:spPr>
          <a:xfrm>
            <a:off x="0" y="1353154"/>
            <a:ext cx="3454400" cy="2349500"/>
          </a:xfrm>
          <a:prstGeom prst="rect">
            <a:avLst/>
          </a:prstGeom>
        </p:spPr>
      </p:pic>
      <p:pic>
        <p:nvPicPr>
          <p:cNvPr id="7" name="Picture 6"/>
          <p:cNvPicPr>
            <a:picLocks noChangeAspect="1"/>
          </p:cNvPicPr>
          <p:nvPr/>
        </p:nvPicPr>
        <p:blipFill>
          <a:blip r:embed="rId4"/>
          <a:stretch>
            <a:fillRect/>
          </a:stretch>
        </p:blipFill>
        <p:spPr>
          <a:xfrm>
            <a:off x="0" y="4357611"/>
            <a:ext cx="3492500" cy="2324100"/>
          </a:xfrm>
          <a:prstGeom prst="rect">
            <a:avLst/>
          </a:prstGeom>
        </p:spPr>
      </p:pic>
      <p:pic>
        <p:nvPicPr>
          <p:cNvPr id="8" name="Picture 7"/>
          <p:cNvPicPr>
            <a:picLocks noChangeAspect="1"/>
          </p:cNvPicPr>
          <p:nvPr/>
        </p:nvPicPr>
        <p:blipFill>
          <a:blip r:embed="rId5"/>
          <a:stretch>
            <a:fillRect/>
          </a:stretch>
        </p:blipFill>
        <p:spPr>
          <a:xfrm>
            <a:off x="5965932" y="5021943"/>
            <a:ext cx="3272972" cy="1836057"/>
          </a:xfrm>
          <a:prstGeom prst="rect">
            <a:avLst/>
          </a:prstGeom>
        </p:spPr>
      </p:pic>
      <p:pic>
        <p:nvPicPr>
          <p:cNvPr id="9" name="Picture 8"/>
          <p:cNvPicPr>
            <a:picLocks noChangeAspect="1"/>
          </p:cNvPicPr>
          <p:nvPr/>
        </p:nvPicPr>
        <p:blipFill>
          <a:blip r:embed="rId6"/>
          <a:stretch>
            <a:fillRect/>
          </a:stretch>
        </p:blipFill>
        <p:spPr>
          <a:xfrm>
            <a:off x="5791200" y="1353154"/>
            <a:ext cx="3364414" cy="2521858"/>
          </a:xfrm>
          <a:prstGeom prst="rect">
            <a:avLst/>
          </a:prstGeom>
        </p:spPr>
      </p:pic>
    </p:spTree>
    <p:extLst>
      <p:ext uri="{BB962C8B-B14F-4D97-AF65-F5344CB8AC3E}">
        <p14:creationId xmlns:p14="http://schemas.microsoft.com/office/powerpoint/2010/main" val="108494502"/>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95960" y="-15240"/>
            <a:ext cx="7520940" cy="987394"/>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4400" dirty="0" smtClean="0"/>
              <a:t>FOOD and Drinks!</a:t>
            </a:r>
            <a:endParaRPr lang="en-US" sz="4400" dirty="0"/>
          </a:p>
        </p:txBody>
      </p:sp>
      <p:pic>
        <p:nvPicPr>
          <p:cNvPr id="2" name="Picture 1"/>
          <p:cNvPicPr>
            <a:picLocks noChangeAspect="1"/>
          </p:cNvPicPr>
          <p:nvPr/>
        </p:nvPicPr>
        <p:blipFill>
          <a:blip r:embed="rId2"/>
          <a:stretch>
            <a:fillRect/>
          </a:stretch>
        </p:blipFill>
        <p:spPr>
          <a:xfrm>
            <a:off x="6464300" y="749299"/>
            <a:ext cx="2298700" cy="1930400"/>
          </a:xfrm>
          <a:prstGeom prst="rect">
            <a:avLst/>
          </a:prstGeom>
        </p:spPr>
      </p:pic>
      <p:pic>
        <p:nvPicPr>
          <p:cNvPr id="4" name="Picture 3"/>
          <p:cNvPicPr>
            <a:picLocks noChangeAspect="1"/>
          </p:cNvPicPr>
          <p:nvPr/>
        </p:nvPicPr>
        <p:blipFill>
          <a:blip r:embed="rId3"/>
          <a:stretch>
            <a:fillRect/>
          </a:stretch>
        </p:blipFill>
        <p:spPr>
          <a:xfrm>
            <a:off x="188686" y="749299"/>
            <a:ext cx="2900874" cy="1930400"/>
          </a:xfrm>
          <a:prstGeom prst="rect">
            <a:avLst/>
          </a:prstGeom>
        </p:spPr>
      </p:pic>
      <p:pic>
        <p:nvPicPr>
          <p:cNvPr id="6" name="Picture 5"/>
          <p:cNvPicPr>
            <a:picLocks noChangeAspect="1"/>
          </p:cNvPicPr>
          <p:nvPr/>
        </p:nvPicPr>
        <p:blipFill>
          <a:blip r:embed="rId4"/>
          <a:stretch>
            <a:fillRect/>
          </a:stretch>
        </p:blipFill>
        <p:spPr>
          <a:xfrm>
            <a:off x="3048000" y="852712"/>
            <a:ext cx="2857500" cy="2857500"/>
          </a:xfrm>
          <a:prstGeom prst="rect">
            <a:avLst/>
          </a:prstGeom>
        </p:spPr>
      </p:pic>
      <p:pic>
        <p:nvPicPr>
          <p:cNvPr id="11" name="Picture 10"/>
          <p:cNvPicPr>
            <a:picLocks noChangeAspect="1"/>
          </p:cNvPicPr>
          <p:nvPr/>
        </p:nvPicPr>
        <p:blipFill>
          <a:blip r:embed="rId5"/>
          <a:stretch>
            <a:fillRect/>
          </a:stretch>
        </p:blipFill>
        <p:spPr>
          <a:xfrm>
            <a:off x="6286500" y="3227615"/>
            <a:ext cx="2578099" cy="2578099"/>
          </a:xfrm>
          <a:prstGeom prst="rect">
            <a:avLst/>
          </a:prstGeom>
        </p:spPr>
      </p:pic>
      <p:pic>
        <p:nvPicPr>
          <p:cNvPr id="12" name="Picture 11"/>
          <p:cNvPicPr>
            <a:picLocks noChangeAspect="1"/>
          </p:cNvPicPr>
          <p:nvPr/>
        </p:nvPicPr>
        <p:blipFill>
          <a:blip r:embed="rId6"/>
          <a:stretch>
            <a:fillRect/>
          </a:stretch>
        </p:blipFill>
        <p:spPr>
          <a:xfrm>
            <a:off x="188686" y="3390900"/>
            <a:ext cx="2299323" cy="2414814"/>
          </a:xfrm>
          <a:prstGeom prst="rect">
            <a:avLst/>
          </a:prstGeom>
        </p:spPr>
      </p:pic>
      <p:pic>
        <p:nvPicPr>
          <p:cNvPr id="13" name="Picture 12"/>
          <p:cNvPicPr>
            <a:picLocks noChangeAspect="1"/>
          </p:cNvPicPr>
          <p:nvPr/>
        </p:nvPicPr>
        <p:blipFill>
          <a:blip r:embed="rId7"/>
          <a:stretch>
            <a:fillRect/>
          </a:stretch>
        </p:blipFill>
        <p:spPr>
          <a:xfrm>
            <a:off x="3238500" y="3810000"/>
            <a:ext cx="2667000" cy="3048000"/>
          </a:xfrm>
          <a:prstGeom prst="rect">
            <a:avLst/>
          </a:prstGeom>
        </p:spPr>
      </p:pic>
    </p:spTree>
    <p:extLst>
      <p:ext uri="{BB962C8B-B14F-4D97-AF65-F5344CB8AC3E}">
        <p14:creationId xmlns:p14="http://schemas.microsoft.com/office/powerpoint/2010/main" val="1973029934"/>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95960" y="-15240"/>
            <a:ext cx="7520940" cy="987394"/>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4400" dirty="0" smtClean="0"/>
              <a:t>Attractions!</a:t>
            </a:r>
            <a:endParaRPr lang="en-US" sz="4400" dirty="0"/>
          </a:p>
        </p:txBody>
      </p:sp>
      <p:pic>
        <p:nvPicPr>
          <p:cNvPr id="3" name="Picture 2"/>
          <p:cNvPicPr>
            <a:picLocks noChangeAspect="1"/>
          </p:cNvPicPr>
          <p:nvPr/>
        </p:nvPicPr>
        <p:blipFill>
          <a:blip r:embed="rId2"/>
          <a:stretch>
            <a:fillRect/>
          </a:stretch>
        </p:blipFill>
        <p:spPr>
          <a:xfrm>
            <a:off x="2705099" y="1612900"/>
            <a:ext cx="3403600" cy="2387600"/>
          </a:xfrm>
          <a:prstGeom prst="rect">
            <a:avLst/>
          </a:prstGeom>
        </p:spPr>
      </p:pic>
      <p:pic>
        <p:nvPicPr>
          <p:cNvPr id="5" name="Picture 4"/>
          <p:cNvPicPr>
            <a:picLocks noChangeAspect="1"/>
          </p:cNvPicPr>
          <p:nvPr/>
        </p:nvPicPr>
        <p:blipFill>
          <a:blip r:embed="rId3"/>
          <a:stretch>
            <a:fillRect/>
          </a:stretch>
        </p:blipFill>
        <p:spPr>
          <a:xfrm>
            <a:off x="0" y="1718128"/>
            <a:ext cx="2565400" cy="1422400"/>
          </a:xfrm>
          <a:prstGeom prst="rect">
            <a:avLst/>
          </a:prstGeom>
        </p:spPr>
      </p:pic>
      <p:pic>
        <p:nvPicPr>
          <p:cNvPr id="7" name="Picture 6"/>
          <p:cNvPicPr>
            <a:picLocks noChangeAspect="1"/>
          </p:cNvPicPr>
          <p:nvPr/>
        </p:nvPicPr>
        <p:blipFill>
          <a:blip r:embed="rId4"/>
          <a:stretch>
            <a:fillRect/>
          </a:stretch>
        </p:blipFill>
        <p:spPr>
          <a:xfrm>
            <a:off x="12700" y="4000500"/>
            <a:ext cx="2857500" cy="2857500"/>
          </a:xfrm>
          <a:prstGeom prst="rect">
            <a:avLst/>
          </a:prstGeom>
        </p:spPr>
      </p:pic>
      <p:pic>
        <p:nvPicPr>
          <p:cNvPr id="8" name="Picture 7"/>
          <p:cNvPicPr>
            <a:picLocks noChangeAspect="1"/>
          </p:cNvPicPr>
          <p:nvPr/>
        </p:nvPicPr>
        <p:blipFill>
          <a:blip r:embed="rId5"/>
          <a:stretch>
            <a:fillRect/>
          </a:stretch>
        </p:blipFill>
        <p:spPr>
          <a:xfrm>
            <a:off x="6273800" y="1460500"/>
            <a:ext cx="2718370" cy="2091871"/>
          </a:xfrm>
          <a:prstGeom prst="rect">
            <a:avLst/>
          </a:prstGeom>
        </p:spPr>
      </p:pic>
      <p:pic>
        <p:nvPicPr>
          <p:cNvPr id="9" name="Picture 8"/>
          <p:cNvPicPr>
            <a:picLocks noChangeAspect="1"/>
          </p:cNvPicPr>
          <p:nvPr/>
        </p:nvPicPr>
        <p:blipFill>
          <a:blip r:embed="rId6"/>
          <a:stretch>
            <a:fillRect/>
          </a:stretch>
        </p:blipFill>
        <p:spPr>
          <a:xfrm>
            <a:off x="3517900" y="4421172"/>
            <a:ext cx="4864100" cy="2436828"/>
          </a:xfrm>
          <a:prstGeom prst="rect">
            <a:avLst/>
          </a:prstGeom>
        </p:spPr>
      </p:pic>
    </p:spTree>
    <p:extLst>
      <p:ext uri="{BB962C8B-B14F-4D97-AF65-F5344CB8AC3E}">
        <p14:creationId xmlns:p14="http://schemas.microsoft.com/office/powerpoint/2010/main" val="3307277537"/>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95960" y="264463"/>
            <a:ext cx="7520940" cy="987394"/>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4400" dirty="0" err="1" smtClean="0"/>
              <a:t>EvEnts</a:t>
            </a:r>
            <a:r>
              <a:rPr lang="en-US" sz="4400" dirty="0" smtClean="0"/>
              <a:t>!</a:t>
            </a:r>
            <a:endParaRPr lang="en-US" sz="4400" dirty="0"/>
          </a:p>
        </p:txBody>
      </p:sp>
      <p:pic>
        <p:nvPicPr>
          <p:cNvPr id="2" name="Picture 1"/>
          <p:cNvPicPr>
            <a:picLocks noChangeAspect="1"/>
          </p:cNvPicPr>
          <p:nvPr/>
        </p:nvPicPr>
        <p:blipFill>
          <a:blip r:embed="rId2"/>
          <a:stretch>
            <a:fillRect/>
          </a:stretch>
        </p:blipFill>
        <p:spPr>
          <a:xfrm>
            <a:off x="1206500" y="1270000"/>
            <a:ext cx="2921000" cy="2781300"/>
          </a:xfrm>
          <a:prstGeom prst="rect">
            <a:avLst/>
          </a:prstGeom>
        </p:spPr>
      </p:pic>
      <p:pic>
        <p:nvPicPr>
          <p:cNvPr id="4" name="Picture 3"/>
          <p:cNvPicPr>
            <a:picLocks noChangeAspect="1"/>
          </p:cNvPicPr>
          <p:nvPr/>
        </p:nvPicPr>
        <p:blipFill>
          <a:blip r:embed="rId3"/>
          <a:stretch>
            <a:fillRect/>
          </a:stretch>
        </p:blipFill>
        <p:spPr>
          <a:xfrm>
            <a:off x="5207000" y="1270000"/>
            <a:ext cx="2540000" cy="2540000"/>
          </a:xfrm>
          <a:prstGeom prst="rect">
            <a:avLst/>
          </a:prstGeom>
        </p:spPr>
      </p:pic>
      <p:pic>
        <p:nvPicPr>
          <p:cNvPr id="6" name="Picture 5"/>
          <p:cNvPicPr>
            <a:picLocks noChangeAspect="1"/>
          </p:cNvPicPr>
          <p:nvPr/>
        </p:nvPicPr>
        <p:blipFill>
          <a:blip r:embed="rId4"/>
          <a:stretch>
            <a:fillRect/>
          </a:stretch>
        </p:blipFill>
        <p:spPr>
          <a:xfrm>
            <a:off x="2667000" y="4495800"/>
            <a:ext cx="3810000" cy="2133600"/>
          </a:xfrm>
          <a:prstGeom prst="rect">
            <a:avLst/>
          </a:prstGeom>
        </p:spPr>
      </p:pic>
    </p:spTree>
    <p:extLst>
      <p:ext uri="{BB962C8B-B14F-4D97-AF65-F5344CB8AC3E}">
        <p14:creationId xmlns:p14="http://schemas.microsoft.com/office/powerpoint/2010/main" val="1756314631"/>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you are</a:t>
            </a:r>
            <a:endParaRPr lang="en-US" dirty="0"/>
          </a:p>
        </p:txBody>
      </p:sp>
      <p:sp>
        <p:nvSpPr>
          <p:cNvPr id="3" name="Content Placeholder 2"/>
          <p:cNvSpPr>
            <a:spLocks noGrp="1"/>
          </p:cNvSpPr>
          <p:nvPr>
            <p:ph idx="1"/>
          </p:nvPr>
        </p:nvSpPr>
        <p:spPr>
          <a:xfrm>
            <a:off x="822959" y="1100628"/>
            <a:ext cx="7889127" cy="3579849"/>
          </a:xfrm>
        </p:spPr>
        <p:txBody>
          <a:bodyPr/>
          <a:lstStyle/>
          <a:p>
            <a:pPr>
              <a:buFont typeface="Arial"/>
              <a:buChar char="•"/>
            </a:pPr>
            <a:r>
              <a:rPr lang="en-US" dirty="0" smtClean="0"/>
              <a:t>Central time zone</a:t>
            </a:r>
          </a:p>
          <a:p>
            <a:pPr>
              <a:buFont typeface="Arial"/>
              <a:buChar char="•"/>
            </a:pPr>
            <a:r>
              <a:rPr lang="en-US" dirty="0" smtClean="0"/>
              <a:t>Population 655,000 (2012)</a:t>
            </a:r>
          </a:p>
          <a:p>
            <a:pPr>
              <a:buFont typeface="Arial"/>
              <a:buChar char="•"/>
            </a:pPr>
            <a:endParaRPr lang="en-US" dirty="0" smtClean="0"/>
          </a:p>
          <a:p>
            <a:pPr>
              <a:buFont typeface="Arial"/>
              <a:buChar char="•"/>
            </a:pPr>
            <a:r>
              <a:rPr lang="en-US" dirty="0" smtClean="0"/>
              <a:t>Arkansas across the bridge</a:t>
            </a:r>
          </a:p>
          <a:p>
            <a:pPr>
              <a:buFont typeface="Arial"/>
              <a:buChar char="•"/>
            </a:pPr>
            <a:r>
              <a:rPr lang="en-US" dirty="0" smtClean="0"/>
              <a:t>Mississippi 5 miles S</a:t>
            </a:r>
          </a:p>
          <a:p>
            <a:pPr>
              <a:buFont typeface="Arial"/>
              <a:buChar char="•"/>
            </a:pPr>
            <a:r>
              <a:rPr lang="en-US" dirty="0" smtClean="0"/>
              <a:t>Nashville 3 hours E</a:t>
            </a:r>
          </a:p>
          <a:p>
            <a:pPr>
              <a:buFont typeface="Arial"/>
              <a:buChar char="•"/>
            </a:pPr>
            <a:r>
              <a:rPr lang="en-US" dirty="0" smtClean="0"/>
              <a:t>Birmingham 3 hours SE</a:t>
            </a:r>
          </a:p>
          <a:p>
            <a:pPr>
              <a:buFont typeface="Arial"/>
              <a:buChar char="•"/>
            </a:pPr>
            <a:endParaRPr lang="en-US" dirty="0" smtClean="0"/>
          </a:p>
          <a:p>
            <a:pPr>
              <a:buFont typeface="Arial"/>
              <a:buChar char="•"/>
            </a:pPr>
            <a:r>
              <a:rPr lang="en-US" dirty="0" smtClean="0"/>
              <a:t>Temperate climate with plentiful sunshine, 4 seasons, and variable years of snowfall</a:t>
            </a:r>
          </a:p>
          <a:p>
            <a:pPr>
              <a:buFont typeface="Arial"/>
              <a:buChar char="•"/>
            </a:pPr>
            <a:endParaRPr lang="en-US" dirty="0"/>
          </a:p>
        </p:txBody>
      </p:sp>
      <p:pic>
        <p:nvPicPr>
          <p:cNvPr id="4" name="Picture 3" descr="Screen Shot 2014-11-04 at 4.27.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023" y="1"/>
            <a:ext cx="5416977" cy="2938878"/>
          </a:xfrm>
          <a:prstGeom prst="rect">
            <a:avLst/>
          </a:prstGeom>
        </p:spPr>
      </p:pic>
      <p:pic>
        <p:nvPicPr>
          <p:cNvPr id="5" name="Picture 4" descr="Screen Shot 2014-11-04 at 4.33.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995" y="4420134"/>
            <a:ext cx="2805352" cy="1767757"/>
          </a:xfrm>
          <a:prstGeom prst="rect">
            <a:avLst/>
          </a:prstGeom>
        </p:spPr>
      </p:pic>
      <p:pic>
        <p:nvPicPr>
          <p:cNvPr id="6" name="Picture 5" descr="Screen Shot 2014-11-04 at 4.33.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20134"/>
            <a:ext cx="2900728" cy="1767757"/>
          </a:xfrm>
          <a:prstGeom prst="rect">
            <a:avLst/>
          </a:prstGeom>
        </p:spPr>
      </p:pic>
      <p:pic>
        <p:nvPicPr>
          <p:cNvPr id="7" name="Picture 6" descr="Screen Shot 2014-11-04 at 4.33.2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4518" y="4420134"/>
            <a:ext cx="2909482" cy="1786099"/>
          </a:xfrm>
          <a:prstGeom prst="rect">
            <a:avLst/>
          </a:prstGeom>
        </p:spPr>
      </p:pic>
      <p:sp>
        <p:nvSpPr>
          <p:cNvPr id="9" name="TextBox 8"/>
          <p:cNvSpPr txBox="1"/>
          <p:nvPr/>
        </p:nvSpPr>
        <p:spPr>
          <a:xfrm>
            <a:off x="3105928" y="6187891"/>
            <a:ext cx="2879419" cy="369332"/>
          </a:xfrm>
          <a:prstGeom prst="rect">
            <a:avLst/>
          </a:prstGeom>
          <a:noFill/>
        </p:spPr>
        <p:txBody>
          <a:bodyPr wrap="square" rtlCol="0">
            <a:spAutoFit/>
          </a:bodyPr>
          <a:lstStyle/>
          <a:p>
            <a:pPr algn="ctr"/>
            <a:r>
              <a:rPr lang="en-US" dirty="0" smtClean="0"/>
              <a:t>Thanks to city-</a:t>
            </a:r>
            <a:r>
              <a:rPr lang="en-US" dirty="0" err="1" smtClean="0"/>
              <a:t>data.com</a:t>
            </a:r>
            <a:endParaRPr lang="en-US" dirty="0"/>
          </a:p>
        </p:txBody>
      </p:sp>
    </p:spTree>
    <p:extLst>
      <p:ext uri="{BB962C8B-B14F-4D97-AF65-F5344CB8AC3E}">
        <p14:creationId xmlns:p14="http://schemas.microsoft.com/office/powerpoint/2010/main" val="2037718403"/>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a:t>
            </a:r>
            <a:endParaRPr lang="en-US" dirty="0"/>
          </a:p>
        </p:txBody>
      </p:sp>
      <p:sp>
        <p:nvSpPr>
          <p:cNvPr id="3" name="Content Placeholder 2"/>
          <p:cNvSpPr>
            <a:spLocks noGrp="1"/>
          </p:cNvSpPr>
          <p:nvPr>
            <p:ph idx="1"/>
          </p:nvPr>
        </p:nvSpPr>
        <p:spPr>
          <a:xfrm>
            <a:off x="822960" y="1100628"/>
            <a:ext cx="7520940" cy="4053487"/>
          </a:xfrm>
        </p:spPr>
        <p:txBody>
          <a:bodyPr>
            <a:normAutofit/>
          </a:bodyPr>
          <a:lstStyle/>
          <a:p>
            <a:pPr>
              <a:buFont typeface="Arial"/>
              <a:buChar char="•"/>
            </a:pPr>
            <a:r>
              <a:rPr lang="en-US" i="1" u="sng" dirty="0"/>
              <a:t>Cost of living in Memphis is less than that of the national </a:t>
            </a:r>
            <a:r>
              <a:rPr lang="en-US" i="1" u="sng" dirty="0" smtClean="0"/>
              <a:t>average!!!</a:t>
            </a:r>
          </a:p>
          <a:p>
            <a:pPr>
              <a:buFont typeface="Arial"/>
              <a:buChar char="•"/>
            </a:pPr>
            <a:r>
              <a:rPr lang="en-US" dirty="0" smtClean="0"/>
              <a:t>Many apartment / condo / home options in Memphis city limits:</a:t>
            </a:r>
          </a:p>
          <a:p>
            <a:pPr lvl="2">
              <a:buFont typeface="Arial"/>
              <a:buChar char="•"/>
            </a:pPr>
            <a:r>
              <a:rPr lang="en-US" dirty="0" smtClean="0"/>
              <a:t>Downtown – up and coming, mostly apartments and condos, walking distance to Beale Street and a number of restaurants</a:t>
            </a:r>
          </a:p>
          <a:p>
            <a:pPr lvl="2">
              <a:buFont typeface="Arial"/>
              <a:buChar char="•"/>
            </a:pPr>
            <a:r>
              <a:rPr lang="en-US" dirty="0" smtClean="0"/>
              <a:t>Mud Island – many apartment / condo / home options where a number of medical students and residents live</a:t>
            </a:r>
          </a:p>
          <a:p>
            <a:pPr lvl="2">
              <a:buFont typeface="Arial"/>
              <a:buChar char="•"/>
            </a:pPr>
            <a:r>
              <a:rPr lang="en-US" dirty="0" smtClean="0"/>
              <a:t>Midtown – traditionally older homes with lots of charm, most 20-40y/o from Memphis live in this area of town</a:t>
            </a:r>
          </a:p>
          <a:p>
            <a:pPr lvl="2">
              <a:buFont typeface="Arial"/>
              <a:buChar char="•"/>
            </a:pPr>
            <a:r>
              <a:rPr lang="en-US" dirty="0" smtClean="0"/>
              <a:t>Highpoint – plenty of affordable homes where a number of young families live</a:t>
            </a:r>
          </a:p>
          <a:p>
            <a:pPr lvl="2">
              <a:buFont typeface="Arial"/>
              <a:buChar char="•"/>
            </a:pPr>
            <a:r>
              <a:rPr lang="en-US" dirty="0" smtClean="0"/>
              <a:t>East Memphis – mostly newer construction homes</a:t>
            </a:r>
          </a:p>
          <a:p>
            <a:pPr>
              <a:buFont typeface="Arial"/>
              <a:buChar char="•"/>
            </a:pPr>
            <a:r>
              <a:rPr lang="en-US" dirty="0" smtClean="0"/>
              <a:t>Many other options outside the city limits in suburbs including Collierville, Cordova, Bartlett, etc.</a:t>
            </a:r>
          </a:p>
          <a:p>
            <a:pPr lvl="2">
              <a:buFont typeface="Arial"/>
              <a:buChar char="•"/>
            </a:pPr>
            <a:r>
              <a:rPr lang="en-US" dirty="0" smtClean="0"/>
              <a:t>Easy to get around town via I-240 and I-40 (currently under construction at this intersection!)</a:t>
            </a:r>
            <a:endParaRPr lang="en-US" dirty="0"/>
          </a:p>
          <a:p>
            <a:endParaRPr lang="en-US" dirty="0"/>
          </a:p>
        </p:txBody>
      </p:sp>
    </p:spTree>
    <p:extLst>
      <p:ext uri="{BB962C8B-B14F-4D97-AF65-F5344CB8AC3E}">
        <p14:creationId xmlns:p14="http://schemas.microsoft.com/office/powerpoint/2010/main" val="2665524073"/>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xmlns:p14="http://schemas.microsoft.com/office/powerpoint/2010/main" spd="slow" advTm="10000">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134</TotalTime>
  <Words>1633</Words>
  <Application>Microsoft Macintosh PowerPoint</Application>
  <PresentationFormat>On-screen Show (4:3)</PresentationFormat>
  <Paragraphs>141</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Angles</vt:lpstr>
      <vt:lpstr>UT/Methodist university</vt:lpstr>
      <vt:lpstr>WELCOME TO MEMPHIS!</vt:lpstr>
      <vt:lpstr>PowerPoint Presentation</vt:lpstr>
      <vt:lpstr>PowerPoint Presentation</vt:lpstr>
      <vt:lpstr>PowerPoint Presentation</vt:lpstr>
      <vt:lpstr>PowerPoint Presentation</vt:lpstr>
      <vt:lpstr>PowerPoint Presentation</vt:lpstr>
      <vt:lpstr>Where you are</vt:lpstr>
      <vt:lpstr>Housing</vt:lpstr>
      <vt:lpstr>About our program</vt:lpstr>
      <vt:lpstr>Methodist Healthcare System</vt:lpstr>
      <vt:lpstr>PowerPoint Presentation</vt:lpstr>
      <vt:lpstr>PowerPoint Presentation</vt:lpstr>
      <vt:lpstr> </vt:lpstr>
      <vt:lpstr>PowerPoint Presentation</vt:lpstr>
      <vt:lpstr> </vt:lpstr>
      <vt:lpstr>PowerPoint Presentation</vt:lpstr>
      <vt:lpstr>PowerPoint Presentation</vt:lpstr>
      <vt:lpstr>Regional Medical Center  (aka ‘The Med’)</vt:lpstr>
      <vt:lpstr>Memphis VA Medical Center</vt:lpstr>
      <vt:lpstr>Lectures</vt:lpstr>
      <vt:lpstr>Research Opportunities</vt:lpstr>
      <vt:lpstr>Teaching Opportunities</vt:lpstr>
      <vt:lpstr>Educational Fund</vt:lpstr>
      <vt:lpstr>Board Prep</vt:lpstr>
      <vt:lpstr>Websites may find useful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UT/Methodist university</dc:title>
  <dc:creator>Grace</dc:creator>
  <cp:lastModifiedBy>Jacob Ormsby</cp:lastModifiedBy>
  <cp:revision>14</cp:revision>
  <dcterms:created xsi:type="dcterms:W3CDTF">2014-11-04T22:22:04Z</dcterms:created>
  <dcterms:modified xsi:type="dcterms:W3CDTF">2014-11-05T04:26:32Z</dcterms:modified>
</cp:coreProperties>
</file>