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59"/>
  </p:notesMasterIdLst>
  <p:sldIdLst>
    <p:sldId id="390" r:id="rId2"/>
    <p:sldId id="259" r:id="rId3"/>
    <p:sldId id="372" r:id="rId4"/>
    <p:sldId id="264" r:id="rId5"/>
    <p:sldId id="265" r:id="rId6"/>
    <p:sldId id="266" r:id="rId7"/>
    <p:sldId id="267" r:id="rId8"/>
    <p:sldId id="288" r:id="rId9"/>
    <p:sldId id="289" r:id="rId10"/>
    <p:sldId id="280" r:id="rId11"/>
    <p:sldId id="291" r:id="rId12"/>
    <p:sldId id="281" r:id="rId13"/>
    <p:sldId id="282" r:id="rId14"/>
    <p:sldId id="303" r:id="rId15"/>
    <p:sldId id="293" r:id="rId16"/>
    <p:sldId id="304" r:id="rId17"/>
    <p:sldId id="294" r:id="rId18"/>
    <p:sldId id="295" r:id="rId19"/>
    <p:sldId id="305" r:id="rId20"/>
    <p:sldId id="326" r:id="rId21"/>
    <p:sldId id="324" r:id="rId22"/>
    <p:sldId id="328" r:id="rId23"/>
    <p:sldId id="332" r:id="rId24"/>
    <p:sldId id="325" r:id="rId25"/>
    <p:sldId id="329" r:id="rId26"/>
    <p:sldId id="337" r:id="rId27"/>
    <p:sldId id="338" r:id="rId28"/>
    <p:sldId id="340" r:id="rId29"/>
    <p:sldId id="341" r:id="rId30"/>
    <p:sldId id="342" r:id="rId31"/>
    <p:sldId id="343" r:id="rId32"/>
    <p:sldId id="345" r:id="rId33"/>
    <p:sldId id="344" r:id="rId34"/>
    <p:sldId id="346" r:id="rId35"/>
    <p:sldId id="347" r:id="rId36"/>
    <p:sldId id="348" r:id="rId37"/>
    <p:sldId id="349" r:id="rId38"/>
    <p:sldId id="350" r:id="rId39"/>
    <p:sldId id="351" r:id="rId40"/>
    <p:sldId id="352" r:id="rId41"/>
    <p:sldId id="318" r:id="rId42"/>
    <p:sldId id="353" r:id="rId43"/>
    <p:sldId id="364" r:id="rId44"/>
    <p:sldId id="365" r:id="rId45"/>
    <p:sldId id="319" r:id="rId46"/>
    <p:sldId id="389" r:id="rId47"/>
    <p:sldId id="357" r:id="rId48"/>
    <p:sldId id="366" r:id="rId49"/>
    <p:sldId id="358" r:id="rId50"/>
    <p:sldId id="359" r:id="rId51"/>
    <p:sldId id="367" r:id="rId52"/>
    <p:sldId id="368" r:id="rId53"/>
    <p:sldId id="360" r:id="rId54"/>
    <p:sldId id="361" r:id="rId55"/>
    <p:sldId id="369" r:id="rId56"/>
    <p:sldId id="362" r:id="rId57"/>
    <p:sldId id="363" r:id="rId58"/>
  </p:sldIdLst>
  <p:sldSz cx="9144000" cy="6858000" type="screen4x3"/>
  <p:notesSz cx="6858000" cy="9144000"/>
  <p:custDataLst>
    <p:tags r:id="rId60"/>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DF"/>
    <a:srgbClr val="F0C5C2"/>
    <a:srgbClr val="E4F3F8"/>
    <a:srgbClr val="307C49"/>
    <a:srgbClr val="F7F9F1"/>
    <a:srgbClr val="DDC2BD"/>
    <a:srgbClr val="D86E66"/>
    <a:srgbClr val="414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70" d="100"/>
          <a:sy n="70" d="100"/>
        </p:scale>
        <p:origin x="-1114" y="-365"/>
      </p:cViewPr>
      <p:guideLst>
        <p:guide orient="horz" pos="2160"/>
        <p:guide pos="2880"/>
      </p:guideLst>
    </p:cSldViewPr>
  </p:slideViewPr>
  <p:outlineViewPr>
    <p:cViewPr>
      <p:scale>
        <a:sx n="33" d="100"/>
        <a:sy n="33" d="100"/>
      </p:scale>
      <p:origin x="0" y="60468"/>
    </p:cViewPr>
  </p:outlineViewPr>
  <p:notesTextViewPr>
    <p:cViewPr>
      <p:scale>
        <a:sx n="100" d="100"/>
        <a:sy n="100" d="100"/>
      </p:scale>
      <p:origin x="0" y="0"/>
    </p:cViewPr>
  </p:notesTextViewPr>
  <p:sorterViewPr>
    <p:cViewPr>
      <p:scale>
        <a:sx n="66" d="100"/>
        <a:sy n="66" d="100"/>
      </p:scale>
      <p:origin x="0" y="2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89E2EFC-55AC-4A80-834A-A82C4AED91A4}" type="datetimeFigureOut">
              <a:rPr lang="en-US"/>
              <a:pPr>
                <a:defRPr/>
              </a:pPr>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5AE8520-DE7F-4125-A18D-F5C0ECCC3AD2}" type="slidenum">
              <a:rPr lang="en-US"/>
              <a:pPr>
                <a:defRPr/>
              </a:pPr>
              <a:t>‹#›</a:t>
            </a:fld>
            <a:endParaRPr lang="en-US"/>
          </a:p>
        </p:txBody>
      </p:sp>
    </p:spTree>
    <p:extLst>
      <p:ext uri="{BB962C8B-B14F-4D97-AF65-F5344CB8AC3E}">
        <p14:creationId xmlns:p14="http://schemas.microsoft.com/office/powerpoint/2010/main" val="2955998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cr.org/SecondaryMainMenuCategories/quality_safety/guidelines/dx/comm_diag_rad.asp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ppliedradiology.com/Issues/2010/01/Articles/Failure-of-radiologic-communication--An-increasing-cause-of-malpractice-litigation-and-harm-to-patients.aspx"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msa.org/prof/pledge.cf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yhotlight.net/hotlight.php?ref=http://radiology.rsna.org/content/238/2/383.full&amp;query=Commitment%20to%20Professional%20Competence%0D%0APhysicians%20must%20be%20committed%20to%20lifelong%20learning%20and%20be%20responsible%20for%20maintaining%20the%20medical%20knowledge%20and%20clinical%20and%20team%20skills%20necessary%20for%20the%20provision%20of%20quality%20care.%20More%20broadly,%20the%20profession%20as%20a%20whole%20must%20strive%20to%20see%20that%20all%20of%20its%20members%20are%20competent%20and%20must%20ensure%20that%20appropriate%20mechanisms%20are%20available%20for%20physicians%20to%20accomplish%20this%20goa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ubmed/2057392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ppliedradiology.com/Issues/2010/01/Articles/Failure-of-radiologic-communication--An-increasing-cause-of-malpractice-litigation-and-harm-to-patients.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cr.org/SecondaryMainMenuCategories/quality_safety/guidelines/iv/informed_consent_image_guided.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ppliedradiology.com/Issues/2010/01/Articles/Failure-of-radiologic-communication--An-increasing-cause-of-malpractice-litigation-and-harm-to-patient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Physicians and the public recognize the need for high moral standards and accountability in medicine. Most commonly, the focus of concern involves physician competence and integrity, as demonstrated by such measures as board certification, hospital credentialing, peer review of practice, participation in impaired physician programs, and malpractice litigation. Physician behavior is guided by various practice guidelines, review articles, policy statements by professional organizations, and applicable laws and regulations. Codes of ethics for physicians have a role in addressing personal and other nontechnical aspects of physician conduct, as exemplified by the American Medical Association</a:t>
            </a:r>
            <a:r>
              <a:rPr lang="ja-JP" altLang="en-US" smtClean="0">
                <a:ea typeface="ＭＳ Ｐゴシック" pitchFamily="34" charset="-128"/>
              </a:rPr>
              <a:t>’</a:t>
            </a:r>
            <a:r>
              <a:rPr lang="en-US" altLang="ja-JP" smtClean="0">
                <a:ea typeface="ＭＳ Ｐゴシック" pitchFamily="34" charset="-128"/>
              </a:rPr>
              <a:t>s periodically updated code (</a:t>
            </a:r>
            <a:r>
              <a:rPr lang="en-US" altLang="ja-JP" i="1" smtClean="0">
                <a:ea typeface="ＭＳ Ｐゴシック" pitchFamily="34" charset="-128"/>
              </a:rPr>
              <a:t>Pediatrics </a:t>
            </a:r>
            <a:r>
              <a:rPr lang="en-US" altLang="ja-JP" smtClean="0">
                <a:ea typeface="ＭＳ Ｐゴシック" pitchFamily="34" charset="-128"/>
              </a:rPr>
              <a:t>2009;124;1685-1688 Committee on Bioethics </a:t>
            </a:r>
            <a:r>
              <a:rPr lang="en-US" altLang="ja-JP" b="1" smtClean="0">
                <a:ea typeface="ＭＳ Ｐゴシック" pitchFamily="34" charset="-128"/>
              </a:rPr>
              <a:t>Pediatrician-Family-Patient Relationships: Managing the Boundaries)</a:t>
            </a:r>
          </a:p>
          <a:p>
            <a:pPr eaLnBrk="1" hangingPunct="1">
              <a:spcBef>
                <a:spcPct val="0"/>
              </a:spcBef>
            </a:pPr>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5C242C-C055-426E-A9F8-3CDD17CE07FE}" type="slidenum">
              <a:rPr lang="en-US" sz="1200" smtClean="0">
                <a:latin typeface="Calibri" pitchFamily="34" charset="0"/>
              </a:rPr>
              <a:pPr eaLnBrk="1" hangingPunct="1"/>
              <a:t>10</a:t>
            </a:fld>
            <a:endParaRPr lang="en-US" sz="12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Commitment to patient confidentiality</a:t>
            </a:r>
          </a:p>
          <a:p>
            <a:pPr eaLnBrk="1" hangingPunct="1">
              <a:spcBef>
                <a:spcPct val="0"/>
              </a:spcBef>
            </a:pPr>
            <a:r>
              <a:rPr lang="en-US" b="1" smtClean="0">
                <a:ea typeface="ＭＳ Ｐゴシック" pitchFamily="34" charset="-128"/>
              </a:rPr>
              <a:t> </a:t>
            </a:r>
            <a:r>
              <a:rPr lang="en-US" smtClean="0">
                <a:ea typeface="ＭＳ Ｐゴシック" pitchFamily="34" charset="-128"/>
              </a:rPr>
              <a:t>Earning the trust and confidence of patients requires that appropriate confidentiality safeguards be applied to disclosure of patient information. This commitment extends to discussions with persons acting on a patient's behalf when obtaining the patient's own consent is not feasible. Fulfilling the commitment to confidentiality is more pressing now than ever before, given the widespread use of electronic information systems for compiling patient data and an increasing availability of genetic information. Physicians recognize, however, that their commitment to patient confidentiality must occasionally yield to overriding considerations in the public interest (for example, when patients endanger others).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13D8F7-DE9A-45C4-AE48-7262D94480C8}" type="slidenum">
              <a:rPr lang="en-US" sz="1200" smtClean="0">
                <a:latin typeface="Calibri" pitchFamily="34" charset="0"/>
              </a:rPr>
              <a:pPr eaLnBrk="1" hangingPunct="1"/>
              <a:t>29</a:t>
            </a:fld>
            <a:endParaRPr lang="en-US" sz="120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7A0BC8-18BB-474B-AA65-AD32600E4BA6}" type="slidenum">
              <a:rPr lang="en-US" sz="1200" smtClean="0">
                <a:latin typeface="Calibri" pitchFamily="34" charset="0"/>
              </a:rPr>
              <a:pPr eaLnBrk="1" hangingPunct="1"/>
              <a:t>31</a:t>
            </a:fld>
            <a:endParaRPr lang="en-US" sz="12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smtClean="0">
              <a:solidFill>
                <a:srgbClr val="595959"/>
              </a:solidFill>
              <a:ea typeface="ＭＳ Ｐゴシック" pitchFamily="34" charset="-128"/>
              <a:hlinkClick r:id="rId3"/>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EDC1479-C5AC-4182-B9AC-75891D14F466}" type="slidenum">
              <a:rPr lang="en-US" sz="1200" smtClean="0">
                <a:latin typeface="Calibri" pitchFamily="34" charset="0"/>
              </a:rPr>
              <a:pPr eaLnBrk="1" hangingPunct="1"/>
              <a:t>33</a:t>
            </a:fld>
            <a:endParaRPr lang="en-US" sz="120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208C4B-62A7-46A9-AC91-0F7D891D155A}" type="slidenum">
              <a:rPr lang="en-US" sz="1200" smtClean="0">
                <a:latin typeface="Calibri" pitchFamily="34" charset="0"/>
              </a:rPr>
              <a:pPr eaLnBrk="1" hangingPunct="1"/>
              <a:t>35</a:t>
            </a:fld>
            <a:endParaRPr lang="en-US" sz="120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Commitment to Maintaining Appropriate Relationships with Patients</a:t>
            </a:r>
          </a:p>
          <a:p>
            <a:pPr eaLnBrk="1" hangingPunct="1">
              <a:spcBef>
                <a:spcPct val="0"/>
              </a:spcBef>
            </a:pPr>
            <a:r>
              <a:rPr lang="en-US" smtClean="0">
                <a:ea typeface="ＭＳ Ｐゴシック" pitchFamily="34" charset="-128"/>
              </a:rPr>
              <a:t>Given the inherent vulnerability and dependency of patients, certain relationships between physicians and patients must be avoided. In particular, physicians should never exploit patients for any sexual advantage, personal financial gain, or other private purpose</a:t>
            </a:r>
          </a:p>
          <a:p>
            <a:pPr eaLnBrk="1" hangingPunct="1">
              <a:spcBef>
                <a:spcPct val="0"/>
              </a:spcBef>
            </a:pPr>
            <a:endParaRPr lang="en-US"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8E7CCE-F917-4B4C-BBE4-A019CF8AB8CF}" type="slidenum">
              <a:rPr lang="en-US" sz="1200" smtClean="0">
                <a:latin typeface="Calibri" pitchFamily="34" charset="0"/>
              </a:rPr>
              <a:pPr eaLnBrk="1" hangingPunct="1"/>
              <a:t>36</a:t>
            </a:fld>
            <a:endParaRPr lang="en-US" sz="120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cs typeface="Arial" pitchFamily="34" charset="0"/>
              </a:rPr>
              <a:t>Medical professionalism in the age of online social networking. J Med Ethics 2009;35:584–586</a:t>
            </a:r>
          </a:p>
          <a:p>
            <a:pPr eaLnBrk="1" hangingPunct="1">
              <a:spcBef>
                <a:spcPct val="0"/>
              </a:spcBef>
            </a:pPr>
            <a:endParaRPr lang="en-US"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F82FCD-6443-4370-9632-B3F359535899}" type="slidenum">
              <a:rPr lang="en-US" sz="1200" smtClean="0">
                <a:latin typeface="Calibri" pitchFamily="34" charset="0"/>
              </a:rPr>
              <a:pPr eaLnBrk="1" hangingPunct="1"/>
              <a:t>38</a:t>
            </a:fld>
            <a:endParaRPr lang="en-US" sz="120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Sex and the doctor–patient relationship. </a:t>
            </a:r>
          </a:p>
          <a:p>
            <a:pPr eaLnBrk="1" hangingPunct="1">
              <a:spcBef>
                <a:spcPct val="0"/>
              </a:spcBef>
            </a:pPr>
            <a:r>
              <a:rPr lang="en-US" smtClean="0">
                <a:latin typeface="Arial" pitchFamily="34" charset="0"/>
                <a:ea typeface="ＭＳ Ｐゴシック" pitchFamily="34" charset="-128"/>
              </a:rPr>
              <a:t>NZ Med J 1997</a:t>
            </a:r>
          </a:p>
          <a:p>
            <a:pPr eaLnBrk="1" hangingPunct="1">
              <a:spcBef>
                <a:spcPct val="0"/>
              </a:spcBef>
            </a:pPr>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D14809-73EE-48D1-8C22-814874AC9671}" type="slidenum">
              <a:rPr lang="en-US" sz="1200" smtClean="0">
                <a:latin typeface="Calibri" pitchFamily="34" charset="0"/>
              </a:rPr>
              <a:pPr eaLnBrk="1" hangingPunct="1"/>
              <a:t>40</a:t>
            </a:fld>
            <a:endParaRPr lang="en-US" sz="120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hlinkClick r:id="rId3" tooltip="Failure of radiologic communication: An increasing cause of malpractice litigation and harm to patients"/>
              </a:rPr>
              <a:t>Failure of radiologic communication: An increasing cause of malpractice litigation and harm to patients</a:t>
            </a:r>
            <a:r>
              <a:rPr lang="en-US" smtClean="0">
                <a:ea typeface="ＭＳ Ｐゴシック" pitchFamily="34" charset="-128"/>
              </a:rPr>
              <a:t> </a:t>
            </a:r>
          </a:p>
          <a:p>
            <a:pPr eaLnBrk="1" hangingPunct="1">
              <a:spcBef>
                <a:spcPct val="0"/>
              </a:spcBef>
            </a:pPr>
            <a:r>
              <a:rPr lang="en-US" smtClean="0">
                <a:ea typeface="ＭＳ Ｐゴシック" pitchFamily="34" charset="-128"/>
              </a:rPr>
              <a:t>Applied Radiology; Vol 39, Number 1-2. January 2010</a:t>
            </a:r>
          </a:p>
          <a:p>
            <a:pPr eaLnBrk="1" hangingPunct="1">
              <a:spcBef>
                <a:spcPct val="0"/>
              </a:spcBef>
            </a:pPr>
            <a:endParaRPr lang="en-US" smtClean="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0F5927-B1B8-40D0-898C-39A9F1854253}" type="slidenum">
              <a:rPr lang="en-US" sz="1200" smtClean="0">
                <a:latin typeface="Calibri" pitchFamily="34" charset="0"/>
              </a:rPr>
              <a:pPr eaLnBrk="1" hangingPunct="1"/>
              <a:t>48</a:t>
            </a:fld>
            <a:endParaRPr lang="en-US" sz="120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Commitment to improving access to care</a:t>
            </a:r>
          </a:p>
          <a:p>
            <a:pPr eaLnBrk="1" hangingPunct="1">
              <a:spcBef>
                <a:spcPct val="0"/>
              </a:spcBef>
            </a:pPr>
            <a:r>
              <a:rPr lang="en-US" smtClean="0">
                <a:ea typeface="ＭＳ Ｐゴシック" pitchFamily="34" charset="-128"/>
              </a:rPr>
              <a:t>Medical professionalism demands that the objective of all health care systems be the availability of a uniform and adequate standard of care. Physicians must individually and collectively strive to reduce barriers to equitable health care. Within each system, the physician should work to eliminate barriers to access based on education, laws, finances, geography, and social discrimination. A commitment to equity entails the promotion of public health and preventive medicine, as well as public advocacy on the part of each physician, without concern for the self-interest of the physician or the profession. </a:t>
            </a:r>
          </a:p>
          <a:p>
            <a:pPr eaLnBrk="1" hangingPunct="1">
              <a:spcBef>
                <a:spcPct val="0"/>
              </a:spcBef>
            </a:pPr>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C7E3C4-D0E5-4A63-893C-6B5CD6930978}" type="slidenum">
              <a:rPr lang="en-US" sz="1200" smtClean="0">
                <a:latin typeface="Calibri" pitchFamily="34" charset="0"/>
              </a:rPr>
              <a:pPr eaLnBrk="1" hangingPunct="1"/>
              <a:t>51</a:t>
            </a:fld>
            <a:endParaRPr lang="en-US" sz="1200"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b="1" smtClean="0">
                <a:ea typeface="ＭＳ Ｐゴシック" pitchFamily="34" charset="-128"/>
              </a:rPr>
              <a:t>source:  </a:t>
            </a:r>
            <a:r>
              <a:rPr lang="en-US" smtClean="0">
                <a:latin typeface="Arial" pitchFamily="34" charset="0"/>
                <a:ea typeface="ＭＳ Ｐゴシック" pitchFamily="34" charset="-128"/>
                <a:cs typeface="Arial" pitchFamily="34" charset="0"/>
              </a:rPr>
              <a:t>Effect of Computerized Order Entry with Integrated Decision Support on the Growth of Outpatient Procedure Volumes: Seven-year Time Series Analysis   </a:t>
            </a:r>
            <a:r>
              <a:rPr lang="en-US" i="1" smtClean="0">
                <a:latin typeface="Arial" pitchFamily="34" charset="0"/>
                <a:ea typeface="ＭＳ Ｐゴシック" pitchFamily="34" charset="-128"/>
                <a:cs typeface="Arial" pitchFamily="34" charset="0"/>
              </a:rPr>
              <a:t>Radiology April 2009: Volume 251: 147-155</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Commitment to a just distribution of finite resources</a:t>
            </a:r>
          </a:p>
          <a:p>
            <a:pPr eaLnBrk="1" hangingPunct="1">
              <a:spcBef>
                <a:spcPct val="0"/>
              </a:spcBef>
            </a:pPr>
            <a:r>
              <a:rPr lang="en-US" smtClean="0">
                <a:ea typeface="ＭＳ Ｐゴシック" pitchFamily="34" charset="-128"/>
              </a:rPr>
              <a:t>While meeting the needs of individual patients, physicians are required to provide health care that is based on the wise and cost-effective management of limited clinical resources. They should be committed to working with other physicians, hospitals, and payers to develop guidelines for cost-effective care. The physician's professional responsibility for appropriate allocation of resources requires scrupulous avoidance of superfluous tests and procedures. The provision of unnecessary services not only exposes one's patients to avoidable harm and expense but also diminishes the resources available for others.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C313EFC-AD18-4078-B832-795B92C00659}" type="slidenum">
              <a:rPr lang="en-US" sz="1200" smtClean="0">
                <a:latin typeface="Calibri" pitchFamily="34" charset="0"/>
              </a:rPr>
              <a:pPr eaLnBrk="1" hangingPunct="1"/>
              <a:t>52</a:t>
            </a:fld>
            <a:endParaRPr lang="en-US" sz="12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Statement on Professionalism</a:t>
            </a:r>
          </a:p>
          <a:p>
            <a:pPr eaLnBrk="1" hangingPunct="1">
              <a:spcBef>
                <a:spcPct val="0"/>
              </a:spcBef>
            </a:pPr>
            <a:r>
              <a:rPr lang="en-US" smtClean="0">
                <a:latin typeface="Arial" pitchFamily="34" charset="0"/>
                <a:ea typeface="ＭＳ Ｐゴシック" pitchFamily="34" charset="-128"/>
              </a:rPr>
              <a:t> Professionalism is the basis of medicine's contract with society, placing the interests of patients above those of the physician, setting and maintaining standards of competency and integrity, and providing expert advice to society on matters of health—in short, a contract that addresses issues of ethics, knowledge, and communication. In practice, professionalism encompasses a set of beliefs, values, and behaviors that reflect commitments.</a:t>
            </a:r>
          </a:p>
          <a:p>
            <a:pPr eaLnBrk="1" hangingPunct="1">
              <a:spcBef>
                <a:spcPct val="0"/>
              </a:spcBef>
            </a:pPr>
            <a:endParaRPr 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4583B7-F724-41AF-B7B2-B4ABFF2CD58C}" type="slidenum">
              <a:rPr lang="en-US" sz="1200" smtClean="0">
                <a:latin typeface="Calibri" pitchFamily="34" charset="0"/>
              </a:rPr>
              <a:pPr eaLnBrk="1" hangingPunct="1"/>
              <a:t>14</a:t>
            </a:fld>
            <a:endParaRPr lang="en-US" sz="120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Commitment to maintaining trust by managing conflicts of interest</a:t>
            </a:r>
          </a:p>
          <a:p>
            <a:pPr eaLnBrk="1" hangingPunct="1">
              <a:spcBef>
                <a:spcPct val="0"/>
              </a:spcBef>
            </a:pPr>
            <a:r>
              <a:rPr lang="en-US" smtClean="0">
                <a:ea typeface="ＭＳ Ｐゴシック" pitchFamily="34" charset="-128"/>
              </a:rPr>
              <a:t>Medical professionals and their organizations have many opportunities to compromise their professional responsibilities by pursuing private gain or personal advantage. Such compromises are especially threatening in the pursuit of personal or organizational interactions with for-profit industries, including medical equipment manufacturers, insurance companies, and pharmaceutical firms. Physicians have an obligation to recognize, disclose to the general public, and deal with conflicts of interest that arise in the course of their professional duties and activities. Relationships between industry and opinion leaders should be disclosed, especially when the latter determine the criteria for conducting and reporting clinical trials, writing editorials or therapeutic guidelines, or serving as editors of scientific journals. </a:t>
            </a:r>
          </a:p>
          <a:p>
            <a:pPr eaLnBrk="1" hangingPunct="1">
              <a:spcBef>
                <a:spcPct val="0"/>
              </a:spcBef>
            </a:pPr>
            <a:endParaRPr lang="en-US" smtClean="0">
              <a:ea typeface="ＭＳ Ｐゴシック"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8BFFE8-EEE9-40AD-9466-C2A1CF738B61}" type="slidenum">
              <a:rPr lang="en-US" sz="1200" smtClean="0">
                <a:latin typeface="Calibri" pitchFamily="34" charset="0"/>
              </a:rPr>
              <a:pPr eaLnBrk="1" hangingPunct="1"/>
              <a:t>55</a:t>
            </a:fld>
            <a:endParaRPr lang="en-US" sz="120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Available at: </a:t>
            </a:r>
            <a:r>
              <a:rPr lang="en-US" smtClean="0">
                <a:ea typeface="ＭＳ Ｐゴシック" pitchFamily="34" charset="-128"/>
                <a:hlinkClick r:id="rId3"/>
              </a:rPr>
              <a:t>http://www.amsa.org/prof/pledge.cfm</a:t>
            </a: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19B6D5-1250-4FF8-8145-14CCBEBA6DAF}" type="slidenum">
              <a:rPr lang="en-US" sz="1200" smtClean="0">
                <a:latin typeface="Calibri" pitchFamily="34" charset="0"/>
              </a:rPr>
              <a:pPr eaLnBrk="1" hangingPunct="1"/>
              <a:t>56</a:t>
            </a:fld>
            <a:endParaRPr lang="en-US" sz="12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Commitment to Professional Competence</a:t>
            </a:r>
          </a:p>
          <a:p>
            <a:pPr eaLnBrk="1" hangingPunct="1">
              <a:spcBef>
                <a:spcPct val="0"/>
              </a:spcBef>
            </a:pPr>
            <a:r>
              <a:rPr lang="en-US" smtClean="0">
                <a:ea typeface="ＭＳ Ｐゴシック" pitchFamily="34" charset="-128"/>
              </a:rPr>
              <a:t>Physicians must be committed to lifelong learning and be responsible for maintaining the medical knowledge and clinical and team skills necessary for the provision of quality care. More broadly, the profession as a whole must strive to see that all of its members are competent and must ensure that appropriate mechanisms are available for physicians to accomplish this goal. </a:t>
            </a:r>
            <a:endParaRPr lang="en-US" smtClean="0">
              <a:ea typeface="ＭＳ Ｐゴシック" pitchFamily="34" charset="-128"/>
              <a:hlinkClick r:id="rId3"/>
            </a:endParaRPr>
          </a:p>
          <a:p>
            <a:pPr eaLnBrk="1" hangingPunct="1">
              <a:spcBef>
                <a:spcPct val="0"/>
              </a:spcBef>
            </a:pPr>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263C01-69EE-4A75-95C6-3E34D0A73461}" type="slidenum">
              <a:rPr lang="en-US" sz="1200" smtClean="0">
                <a:latin typeface="Calibri" pitchFamily="34" charset="0"/>
              </a:rPr>
              <a:pPr eaLnBrk="1" hangingPunct="1"/>
              <a:t>15</a:t>
            </a:fld>
            <a:endParaRPr lang="en-US" sz="120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Commitment to improving quality of care</a:t>
            </a:r>
            <a:endParaRPr lang="en-CA" b="1" smtClean="0">
              <a:ea typeface="ＭＳ Ｐゴシック" pitchFamily="34" charset="-128"/>
            </a:endParaRPr>
          </a:p>
          <a:p>
            <a:pPr eaLnBrk="1" hangingPunct="1">
              <a:spcBef>
                <a:spcPct val="0"/>
              </a:spcBef>
            </a:pPr>
            <a:r>
              <a:rPr lang="en-CA" smtClean="0">
                <a:ea typeface="ＭＳ Ｐゴシック" pitchFamily="34" charset="-128"/>
              </a:rPr>
              <a:t>Physicians must be dedicated to continuous improvement in the quality of healthcare. This commitment entails not only maintaining clinical competence but also working collaboratively with other professionals to reduce medical error, increase patients</a:t>
            </a:r>
            <a:r>
              <a:rPr lang="en-CA" altLang="en-US" smtClean="0">
                <a:ea typeface="ＭＳ Ｐゴシック" pitchFamily="34" charset="-128"/>
              </a:rPr>
              <a:t>’</a:t>
            </a:r>
            <a:r>
              <a:rPr lang="en-CA" altLang="ja-JP" smtClean="0">
                <a:ea typeface="ＭＳ Ｐゴシック" pitchFamily="34" charset="-128"/>
              </a:rPr>
              <a:t> safety, minimize overuse of healthcare resources, and optimize the outcomes of care. Physicians must actively participate in the development of better measures of quality of care and the application of quality measures to assess routinely the performance of all individuals, institutions, and systems responsible for healthcare delivery. Physicians, both individually and through their professional associations, must take responsibility for assisting in the creation and implementation of mechanisms designed to encourage continuous improvement in the quality of care.</a:t>
            </a:r>
            <a:endParaRPr lang="en-US" altLang="ja-JP"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FF5255-C04C-4633-A06F-13C231ADF3E2}" type="slidenum">
              <a:rPr lang="en-US" sz="1200" smtClean="0">
                <a:latin typeface="Calibri" pitchFamily="34" charset="0"/>
              </a:rPr>
              <a:pPr eaLnBrk="1" hangingPunct="1"/>
              <a:t>16</a:t>
            </a:fld>
            <a:endParaRPr 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defRPr/>
            </a:pPr>
            <a:r>
              <a:rPr lang="en-US" dirty="0" smtClean="0">
                <a:ea typeface="+mn-ea"/>
                <a:cs typeface="+mn-cs"/>
                <a:hlinkClick r:id="rId3"/>
              </a:rPr>
              <a:t>The uncritical use of high-tech medical imaging.</a:t>
            </a:r>
            <a:endParaRPr lang="en-US" dirty="0" smtClean="0">
              <a:ea typeface="+mn-ea"/>
              <a:cs typeface="+mn-cs"/>
            </a:endParaRPr>
          </a:p>
          <a:p>
            <a:pPr marL="228600" indent="-228600" eaLnBrk="1" fontAlgn="auto" hangingPunct="1">
              <a:spcBef>
                <a:spcPts val="0"/>
              </a:spcBef>
              <a:spcAft>
                <a:spcPts val="0"/>
              </a:spcAft>
              <a:defRPr/>
            </a:pPr>
            <a:r>
              <a:rPr lang="en-US" dirty="0" smtClean="0">
                <a:ea typeface="+mn-ea"/>
                <a:cs typeface="+mn-cs"/>
              </a:rPr>
              <a:t>Hillman BJ, Goldsmith JC.</a:t>
            </a:r>
          </a:p>
          <a:p>
            <a:pPr marL="228600" indent="-228600" eaLnBrk="1" fontAlgn="auto" hangingPunct="1">
              <a:spcBef>
                <a:spcPts val="0"/>
              </a:spcBef>
              <a:spcAft>
                <a:spcPts val="0"/>
              </a:spcAft>
              <a:defRPr/>
            </a:pPr>
            <a:r>
              <a:rPr lang="en-US" dirty="0" smtClean="0">
                <a:ea typeface="+mn-ea"/>
                <a:cs typeface="+mn-cs"/>
              </a:rPr>
              <a:t>N </a:t>
            </a:r>
            <a:r>
              <a:rPr lang="en-US" dirty="0" err="1" smtClean="0">
                <a:ea typeface="+mn-ea"/>
                <a:cs typeface="+mn-cs"/>
              </a:rPr>
              <a:t>Engl</a:t>
            </a:r>
            <a:r>
              <a:rPr lang="en-US" dirty="0" smtClean="0">
                <a:ea typeface="+mn-ea"/>
                <a:cs typeface="+mn-cs"/>
              </a:rPr>
              <a:t> J Med. 2010 Jul 1;363(1):4-6. </a:t>
            </a:r>
            <a:r>
              <a:rPr lang="en-US" dirty="0" err="1" smtClean="0">
                <a:ea typeface="+mn-ea"/>
                <a:cs typeface="+mn-cs"/>
              </a:rPr>
              <a:t>Epub</a:t>
            </a:r>
            <a:r>
              <a:rPr lang="en-US" dirty="0" smtClean="0">
                <a:ea typeface="+mn-ea"/>
                <a:cs typeface="+mn-cs"/>
              </a:rPr>
              <a:t> 2010 Jun 23. </a:t>
            </a:r>
          </a:p>
          <a:p>
            <a:pPr eaLnBrk="1" fontAlgn="auto" hangingPunct="1">
              <a:spcBef>
                <a:spcPts val="0"/>
              </a:spcBef>
              <a:spcAft>
                <a:spcPts val="0"/>
              </a:spcAft>
              <a:defRPr/>
            </a:pPr>
            <a:endParaRPr lang="en-US" dirty="0">
              <a:ea typeface="+mn-ea"/>
              <a:cs typeface="+mn-cs"/>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8714D29-46AD-4F8C-85F4-F84D57E33E3D}" type="slidenum">
              <a:rPr lang="en-US" sz="1200" smtClean="0">
                <a:latin typeface="Calibri" pitchFamily="34" charset="0"/>
              </a:rPr>
              <a:pPr eaLnBrk="1" hangingPunct="1"/>
              <a:t>19</a:t>
            </a:fld>
            <a:endParaRPr lang="en-US" sz="12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hlinkClick r:id="rId3" tooltip="Failure of radiologic communication: An increasing cause of malpractice litigation and harm to patients"/>
              </a:rPr>
              <a:t>Failure of radiologic communication: An increasing cause of malpractice litigation and harm to patients</a:t>
            </a:r>
            <a:r>
              <a:rPr lang="en-US" smtClean="0">
                <a:ea typeface="ＭＳ Ｐゴシック" pitchFamily="34" charset="-128"/>
              </a:rPr>
              <a:t> </a:t>
            </a:r>
          </a:p>
          <a:p>
            <a:pPr eaLnBrk="1" hangingPunct="1">
              <a:spcBef>
                <a:spcPct val="0"/>
              </a:spcBef>
            </a:pPr>
            <a:r>
              <a:rPr lang="en-US" smtClean="0">
                <a:ea typeface="ＭＳ Ｐゴシック" pitchFamily="34" charset="-128"/>
              </a:rPr>
              <a:t>Applied Radiology; Vol 39, Number 1-2. January 2010</a:t>
            </a:r>
          </a:p>
          <a:p>
            <a:pPr eaLnBrk="1" hangingPunct="1">
              <a:spcBef>
                <a:spcPct val="0"/>
              </a:spcBef>
            </a:pPr>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94F71E-2F98-49F4-BF71-9700DFB65EEF}" type="slidenum">
              <a:rPr lang="en-US" sz="1200" smtClean="0">
                <a:latin typeface="Calibri" pitchFamily="34" charset="0"/>
              </a:rPr>
              <a:pPr eaLnBrk="1" hangingPunct="1"/>
              <a:t>22</a:t>
            </a:fld>
            <a:endParaRPr lang="en-US" sz="120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source:  </a:t>
            </a:r>
            <a:r>
              <a:rPr lang="en-US" smtClean="0">
                <a:latin typeface="Arial" pitchFamily="34" charset="0"/>
                <a:ea typeface="ＭＳ Ｐゴシック" pitchFamily="34" charset="-128"/>
                <a:cs typeface="Arial" pitchFamily="34" charset="0"/>
              </a:rPr>
              <a:t>Improving Patient Safety in Radiology,  </a:t>
            </a:r>
            <a:r>
              <a:rPr lang="en-CA" smtClean="0">
                <a:latin typeface="Arial" pitchFamily="34" charset="0"/>
                <a:ea typeface="ＭＳ Ｐゴシック" pitchFamily="34" charset="-128"/>
                <a:cs typeface="Arial" pitchFamily="34" charset="0"/>
              </a:rPr>
              <a:t>Radiology 2006</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Commitment to professional responsibilities</a:t>
            </a:r>
          </a:p>
          <a:p>
            <a:pPr eaLnBrk="1" hangingPunct="1">
              <a:spcBef>
                <a:spcPct val="0"/>
              </a:spcBef>
            </a:pPr>
            <a:r>
              <a:rPr lang="en-US" smtClean="0">
                <a:ea typeface="ＭＳ Ｐゴシック" pitchFamily="34" charset="-128"/>
              </a:rPr>
              <a:t>As members of a profession, physicians are expected to work collaboratively to maximize patient care, be respectful of one another, and participate in the processes of self-regulation, including remediation and discipline of members who have failed to meet professional standards. The profession should also define and organize the educational and standard-setting process for current and future members. Physicians have both individual and collective obligations to participate in these processes. These obligations include engaging in internal assessment and accepting external scrutiny of all aspects of their professional performance.</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1A43058-54B7-481E-8CC9-0D8B9F17E3F6}" type="slidenum">
              <a:rPr lang="en-US" sz="1200" smtClean="0">
                <a:latin typeface="Calibri" pitchFamily="34" charset="0"/>
              </a:rPr>
              <a:pPr eaLnBrk="1" hangingPunct="1"/>
              <a:t>23</a:t>
            </a:fld>
            <a:endParaRPr lang="en-US" sz="12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links:</a:t>
            </a:r>
          </a:p>
          <a:p>
            <a:pPr eaLnBrk="1" hangingPunct="1">
              <a:spcBef>
                <a:spcPct val="0"/>
              </a:spcBef>
            </a:pPr>
            <a:r>
              <a:rPr lang="en-US" smtClean="0">
                <a:latin typeface="Arial" pitchFamily="34" charset="0"/>
                <a:ea typeface="ＭＳ Ｐゴシック" pitchFamily="34" charset="-128"/>
                <a:cs typeface="Arial" pitchFamily="34" charset="0"/>
              </a:rPr>
              <a:t>Should We Inform Patients of Radiology Results?  Radiology 2010 255:317-21</a:t>
            </a:r>
          </a:p>
          <a:p>
            <a:pPr eaLnBrk="1" hangingPunct="1">
              <a:spcBef>
                <a:spcPct val="0"/>
              </a:spcBef>
            </a:pPr>
            <a:r>
              <a:rPr lang="en-US" smtClean="0">
                <a:latin typeface="Arial" pitchFamily="34" charset="0"/>
                <a:ea typeface="ＭＳ Ｐゴシック" pitchFamily="34" charset="-128"/>
                <a:cs typeface="Arial" pitchFamily="34" charset="0"/>
                <a:hlinkClick r:id="rId3"/>
              </a:rPr>
              <a:t>ACR PRACTICE GUIDELINE ON INFORMED CONSENT FOR IMAGE-GUIDED PROCEDURES</a:t>
            </a:r>
            <a:endParaRPr lang="en-US" smtClean="0">
              <a:latin typeface="Arial" pitchFamily="34" charset="0"/>
              <a:ea typeface="ＭＳ Ｐゴシック" pitchFamily="34" charset="-128"/>
              <a:cs typeface="Arial" pitchFamily="34" charset="0"/>
            </a:endParaRP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Commitment to Honesty with Patients</a:t>
            </a:r>
          </a:p>
          <a:p>
            <a:pPr eaLnBrk="1" hangingPunct="1">
              <a:spcBef>
                <a:spcPct val="0"/>
              </a:spcBef>
            </a:pPr>
            <a:r>
              <a:rPr lang="en-US" smtClean="0">
                <a:ea typeface="ＭＳ Ｐゴシック" pitchFamily="34" charset="-128"/>
              </a:rPr>
              <a:t>Physicians must ensure that patients are completely and honestly informed before the patient has consented to treatment and after treatment has occurred. This expectation does not mean that patients should be involved in every minute decision about medical care; rather, they must be empowered to decide on the course of therapy. Physicians should also acknowledge that, in healthcare, medical errors that injure patients do sometimes occur. Whenever patients are injured as a consequence of medical care, patients should be informed promptly because failure to do so seriously compromises patients' and societal trust. Reporting and analyzing medical mistakes provides the basis for appropriate prevention and improvement strategies and for appropriate compensation to injured parties.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5D9BAEA-7F9F-41EF-83C2-D6DA4F178104}" type="slidenum">
              <a:rPr lang="en-US" sz="1200" smtClean="0">
                <a:latin typeface="Calibri" pitchFamily="34" charset="0"/>
              </a:rPr>
              <a:pPr eaLnBrk="1" hangingPunct="1"/>
              <a:t>26</a:t>
            </a:fld>
            <a:endParaRPr lang="en-US" sz="12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hlinkClick r:id="rId3" tooltip="Failure of radiologic communication: An increasing cause of malpractice litigation and harm to patients"/>
              </a:rPr>
              <a:t>Failure of radiologic communication: An increasing cause of malpractice litigation and harm to patients</a:t>
            </a:r>
            <a:r>
              <a:rPr lang="en-US" smtClean="0">
                <a:ea typeface="ＭＳ Ｐゴシック" pitchFamily="34" charset="-128"/>
              </a:rPr>
              <a:t> </a:t>
            </a:r>
          </a:p>
          <a:p>
            <a:pPr eaLnBrk="1" hangingPunct="1">
              <a:spcBef>
                <a:spcPct val="0"/>
              </a:spcBef>
            </a:pPr>
            <a:r>
              <a:rPr lang="en-US" smtClean="0">
                <a:ea typeface="ＭＳ Ｐゴシック" pitchFamily="34" charset="-128"/>
              </a:rPr>
              <a:t>Applied Radiology; Vol 39, Number 1-2. January 2010</a:t>
            </a:r>
          </a:p>
          <a:p>
            <a:pPr eaLnBrk="1" hangingPunct="1">
              <a:spcBef>
                <a:spcPct val="0"/>
              </a:spcBef>
            </a:pPr>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FB1141-0760-4E6F-B969-64EB0E06F96B}" type="slidenum">
              <a:rPr lang="en-US" sz="1200" smtClean="0">
                <a:latin typeface="Calibri" pitchFamily="34" charset="0"/>
              </a:rPr>
              <a:pPr eaLnBrk="1" hangingPunct="1"/>
              <a:t>28</a:t>
            </a:fld>
            <a:endParaRPr lang="en-US" sz="12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1" y="3635514"/>
            <a:ext cx="6553200" cy="707886"/>
          </a:xfrm>
        </p:spPr>
        <p:txBody>
          <a:bodyPr lIns="182880" tIns="182880" rIns="182880" bIns="182880">
            <a:spAutoFit/>
          </a:bodyPr>
          <a:lstStyle>
            <a:lvl1pPr marL="457200" indent="-457200">
              <a:spcBef>
                <a:spcPts val="0"/>
              </a:spcBef>
              <a:spcAft>
                <a:spcPts val="1200"/>
              </a:spcAft>
              <a:buSzPct val="80000"/>
              <a:buFont typeface="+mj-lt"/>
              <a:buAutoNum type="alphaUcPeriod"/>
              <a:defRPr sz="2200" baseline="0">
                <a:solidFill>
                  <a:schemeClr val="tx1">
                    <a:lumMod val="75000"/>
                    <a:lumOff val="25000"/>
                  </a:schemeClr>
                </a:solidFill>
                <a:latin typeface="Times New Roman" pitchFamily="18" charset="0"/>
              </a:defRPr>
            </a:lvl1pPr>
            <a:lvl2pPr>
              <a:defRPr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US" smtClean="0"/>
              <a:t>Click to edit Master text styles</a:t>
            </a:r>
          </a:p>
        </p:txBody>
      </p:sp>
      <p:sp>
        <p:nvSpPr>
          <p:cNvPr id="17" name="Text Placeholder 16"/>
          <p:cNvSpPr>
            <a:spLocks noGrp="1"/>
          </p:cNvSpPr>
          <p:nvPr>
            <p:ph type="body" sz="quarter" idx="13"/>
          </p:nvPr>
        </p:nvSpPr>
        <p:spPr>
          <a:xfrm>
            <a:off x="609600" y="1143000"/>
            <a:ext cx="6858001" cy="430887"/>
          </a:xfrm>
        </p:spPr>
        <p:txBody>
          <a:bodyPr>
            <a:spAutoFit/>
          </a:bodyPr>
          <a:lstStyle>
            <a:lvl1pPr marL="0" indent="0">
              <a:spcBef>
                <a:spcPts val="0"/>
              </a:spcBef>
              <a:buFontTx/>
              <a:buNone/>
              <a:defRPr sz="2200" baseline="0">
                <a:solidFill>
                  <a:schemeClr val="accent2">
                    <a:lumMod val="75000"/>
                  </a:schemeClr>
                </a:solidFill>
                <a:latin typeface="Times New Roman" pitchFamily="18" charset="0"/>
              </a:defRPr>
            </a:lvl1pPr>
          </a:lstStyle>
          <a:p>
            <a:pPr lvl="0"/>
            <a:r>
              <a:rPr lang="en-US" smtClean="0"/>
              <a:t>Click to edit Master text styles</a:t>
            </a:r>
          </a:p>
        </p:txBody>
      </p:sp>
      <p:sp>
        <p:nvSpPr>
          <p:cNvPr id="7" name="Content Placeholder 6"/>
          <p:cNvSpPr>
            <a:spLocks noGrp="1"/>
          </p:cNvSpPr>
          <p:nvPr>
            <p:ph sz="quarter" idx="14"/>
          </p:nvPr>
        </p:nvSpPr>
        <p:spPr>
          <a:xfrm>
            <a:off x="914401" y="4876800"/>
            <a:ext cx="6553200" cy="707886"/>
          </a:xfrm>
        </p:spPr>
        <p:txBody>
          <a:bodyPr lIns="182880" tIns="182880" rIns="182880" bIns="182880">
            <a:spAutoFit/>
          </a:bodyPr>
          <a:lstStyle>
            <a:lvl1pPr>
              <a:defRPr baseline="0"/>
            </a:lvl1pPr>
          </a:lstStyle>
          <a:p>
            <a:pPr lvl="0"/>
            <a:r>
              <a:rPr lang="en-US" smtClean="0"/>
              <a:t>Click to edit Master text styles</a:t>
            </a:r>
          </a:p>
        </p:txBody>
      </p:sp>
      <p:sp>
        <p:nvSpPr>
          <p:cNvPr id="6" name="Content Placeholder 5"/>
          <p:cNvSpPr>
            <a:spLocks noGrp="1"/>
          </p:cNvSpPr>
          <p:nvPr>
            <p:ph sz="quarter" idx="15"/>
          </p:nvPr>
        </p:nvSpPr>
        <p:spPr>
          <a:xfrm>
            <a:off x="609601" y="2209800"/>
            <a:ext cx="6858000" cy="1092607"/>
          </a:xfrm>
        </p:spPr>
        <p:txBody>
          <a:bodyPr lIns="182880" tIns="182880" rIns="182880" bIns="182880">
            <a:spAutoFit/>
          </a:bodyPr>
          <a:lstStyle>
            <a:lvl1pPr marL="0" indent="0">
              <a:buNone/>
              <a:defRPr>
                <a:solidFill>
                  <a:schemeClr val="tx1">
                    <a:lumMod val="85000"/>
                    <a:lumOff val="15000"/>
                  </a:schemeClr>
                </a:solidFill>
              </a:defRPr>
            </a:lvl1pPr>
            <a:lvl2pPr marL="457200" indent="-274320">
              <a:spcBef>
                <a:spcPts val="0"/>
              </a:spcBef>
              <a:defRPr sz="2000"/>
            </a:lvl2pPr>
            <a:lvl4pPr>
              <a:buNone/>
              <a:defRPr/>
            </a:lvl4pPr>
            <a:lvl5pPr>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297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990600" y="1828800"/>
            <a:ext cx="6781800" cy="4038600"/>
          </a:xfrm>
        </p:spPr>
        <p:txBody>
          <a:bodyPr>
            <a:normAutofit/>
          </a:bodyPr>
          <a:lstStyle>
            <a:lvl1pPr marL="0" indent="0">
              <a:spcBef>
                <a:spcPts val="0"/>
              </a:spcBef>
              <a:buFontTx/>
              <a:buNone/>
              <a:defRPr sz="2200" baseline="0">
                <a:solidFill>
                  <a:schemeClr val="bg2">
                    <a:lumMod val="25000"/>
                  </a:schemeClr>
                </a:solidFill>
                <a:latin typeface="Times New Roman" pitchFamily="18" charset="0"/>
                <a:cs typeface="Times New Roman" pitchFamily="18" charset="0"/>
              </a:defRPr>
            </a:lvl1pPr>
            <a:lvl2pPr marL="0" indent="0">
              <a:buFontTx/>
              <a:buNone/>
              <a:defRPr sz="2200" baseline="0">
                <a:solidFill>
                  <a:schemeClr val="bg2">
                    <a:lumMod val="25000"/>
                  </a:schemeClr>
                </a:solidFill>
              </a:defRPr>
            </a:lvl2pPr>
          </a:lstStyle>
          <a:p>
            <a:pPr lvl="0"/>
            <a:r>
              <a:rPr lang="en-US" smtClean="0"/>
              <a:t>Click to edit Master text styles</a:t>
            </a:r>
          </a:p>
        </p:txBody>
      </p:sp>
    </p:spTree>
    <p:extLst>
      <p:ext uri="{BB962C8B-B14F-4D97-AF65-F5344CB8AC3E}">
        <p14:creationId xmlns:p14="http://schemas.microsoft.com/office/powerpoint/2010/main" val="336871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rect answer low">
    <p:spTree>
      <p:nvGrpSpPr>
        <p:cNvPr id="1" name=""/>
        <p:cNvGrpSpPr/>
        <p:nvPr/>
      </p:nvGrpSpPr>
      <p:grpSpPr>
        <a:xfrm>
          <a:off x="0" y="0"/>
          <a:ext cx="0" cy="0"/>
          <a:chOff x="0" y="0"/>
          <a:chExt cx="0" cy="0"/>
        </a:xfrm>
      </p:grpSpPr>
      <p:sp>
        <p:nvSpPr>
          <p:cNvPr id="7" name="Oval 6"/>
          <p:cNvSpPr>
            <a:spLocks noChangeArrowheads="1"/>
          </p:cNvSpPr>
          <p:nvPr userDrawn="1"/>
        </p:nvSpPr>
        <p:spPr bwMode="auto">
          <a:xfrm>
            <a:off x="228600" y="12827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endParaRPr lang="en-US" sz="2000">
              <a:ea typeface="+mn-ea"/>
              <a:cs typeface="Arial" pitchFamily="34" charset="0"/>
            </a:endParaRPr>
          </a:p>
          <a:p>
            <a:pPr algn="ctr" fontAlgn="auto">
              <a:spcBef>
                <a:spcPts val="0"/>
              </a:spcBef>
              <a:spcAft>
                <a:spcPts val="1200"/>
              </a:spcAft>
              <a:defRPr/>
            </a:pPr>
            <a:endParaRPr lang="en-US" sz="1400">
              <a:ea typeface="+mn-ea"/>
              <a:cs typeface="Arial" pitchFamily="34" charset="0"/>
            </a:endParaRPr>
          </a:p>
        </p:txBody>
      </p:sp>
      <p:sp>
        <p:nvSpPr>
          <p:cNvPr id="8" name="Rectangle 16"/>
          <p:cNvSpPr>
            <a:spLocks noChangeArrowheads="1"/>
          </p:cNvSpPr>
          <p:nvPr userDrawn="1"/>
        </p:nvSpPr>
        <p:spPr bwMode="auto">
          <a:xfrm>
            <a:off x="1041400" y="1525588"/>
            <a:ext cx="2095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953735"/>
                </a:solidFill>
                <a:latin typeface="Times New Roman" pitchFamily="18" charset="0"/>
              </a:rPr>
              <a:t>correct answer is</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1219200" y="2819400"/>
            <a:ext cx="6248400" cy="2514600"/>
          </a:xfrm>
        </p:spPr>
        <p:txBody>
          <a:bodyPr>
            <a:normAutofit/>
          </a:bodyPr>
          <a:lstStyle>
            <a:lvl1pPr marL="365760" indent="274320">
              <a:spcBef>
                <a:spcPts val="0"/>
              </a:spcBef>
              <a:spcAft>
                <a:spcPts val="600"/>
              </a:spcAft>
              <a:buFont typeface="Arial" pitchFamily="34" charset="0"/>
              <a:buChar char="•"/>
              <a:defRPr sz="2200" baseline="0">
                <a:solidFill>
                  <a:schemeClr val="bg2">
                    <a:lumMod val="25000"/>
                  </a:schemeClr>
                </a:solidFill>
                <a:latin typeface="Times New Roman" pitchFamily="18" charset="0"/>
                <a:cs typeface="Times New Roman" pitchFamily="18" charset="0"/>
              </a:defRPr>
            </a:lvl1pPr>
            <a:lvl2pPr marL="0" indent="0">
              <a:buFontTx/>
              <a:buNone/>
              <a:defRPr sz="2200" baseline="0">
                <a:solidFill>
                  <a:schemeClr val="bg2">
                    <a:lumMod val="25000"/>
                  </a:schemeClr>
                </a:solidFill>
              </a:defRPr>
            </a:lvl2pPr>
          </a:lstStyle>
          <a:p>
            <a:pPr lvl="0"/>
            <a:r>
              <a:rPr lang="en-US" smtClean="0"/>
              <a:t>Click to edit Master text styles</a:t>
            </a:r>
          </a:p>
        </p:txBody>
      </p:sp>
      <p:sp>
        <p:nvSpPr>
          <p:cNvPr id="9" name="Content Placeholder 8"/>
          <p:cNvSpPr>
            <a:spLocks noGrp="1"/>
          </p:cNvSpPr>
          <p:nvPr>
            <p:ph sz="quarter" idx="14"/>
          </p:nvPr>
        </p:nvSpPr>
        <p:spPr>
          <a:xfrm>
            <a:off x="914400" y="1981200"/>
            <a:ext cx="3200400" cy="609600"/>
          </a:xfrm>
        </p:spPr>
        <p:txBody>
          <a:bodyPr/>
          <a:lstStyle>
            <a:lvl1pPr>
              <a:buNone/>
              <a:defRPr i="1">
                <a:solidFill>
                  <a:schemeClr val="accent2">
                    <a:lumMod val="75000"/>
                  </a:schemeClr>
                </a:solidFill>
              </a:defRPr>
            </a:lvl1pPr>
          </a:lstStyle>
          <a:p>
            <a:pPr lvl="0"/>
            <a:r>
              <a:rPr lang="en-US" smtClean="0"/>
              <a:t>Click to edit Master text styles</a:t>
            </a:r>
          </a:p>
        </p:txBody>
      </p:sp>
      <p:sp>
        <p:nvSpPr>
          <p:cNvPr id="11" name="Content Placeholder 10"/>
          <p:cNvSpPr>
            <a:spLocks noGrp="1"/>
          </p:cNvSpPr>
          <p:nvPr>
            <p:ph sz="quarter" idx="15"/>
          </p:nvPr>
        </p:nvSpPr>
        <p:spPr>
          <a:xfrm>
            <a:off x="368300" y="1549400"/>
            <a:ext cx="304800" cy="304800"/>
          </a:xfrm>
        </p:spPr>
        <p:txBody>
          <a:bodyPr lIns="0" tIns="0" rIns="0" bIns="0">
            <a:normAutofit/>
          </a:bodyPr>
          <a:lstStyle>
            <a:lvl1pPr marL="0" indent="0" algn="ctr">
              <a:spcAft>
                <a:spcPts val="0"/>
              </a:spcAft>
              <a:buNone/>
              <a:defRPr sz="2000" baseline="0">
                <a:latin typeface="Arial" pitchFamily="34" charset="0"/>
                <a:cs typeface="Arial" pitchFamily="34" charset="0"/>
              </a:defRPr>
            </a:lvl1pPr>
          </a:lstStyle>
          <a:p>
            <a:pPr lvl="0"/>
            <a:r>
              <a:rPr lang="en-US" smtClean="0"/>
              <a:t>Click to edit Master text styles</a:t>
            </a:r>
          </a:p>
        </p:txBody>
      </p:sp>
      <p:sp>
        <p:nvSpPr>
          <p:cNvPr id="16" name="Text Placeholder 15"/>
          <p:cNvSpPr>
            <a:spLocks noGrp="1"/>
          </p:cNvSpPr>
          <p:nvPr>
            <p:ph type="body" sz="quarter" idx="17"/>
          </p:nvPr>
        </p:nvSpPr>
        <p:spPr>
          <a:xfrm>
            <a:off x="2971800" y="1524000"/>
            <a:ext cx="1295400" cy="457200"/>
          </a:xfrm>
        </p:spPr>
        <p:txBody>
          <a:bodyPr>
            <a:normAutofit/>
          </a:bodyPr>
          <a:lstStyle>
            <a:lvl1pPr marL="0" indent="0">
              <a:spcAft>
                <a:spcPts val="0"/>
              </a:spcAft>
              <a:buNone/>
              <a:defRPr sz="2200">
                <a:solidFill>
                  <a:schemeClr val="accent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18898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rrect answer low">
    <p:spTree>
      <p:nvGrpSpPr>
        <p:cNvPr id="1" name=""/>
        <p:cNvGrpSpPr/>
        <p:nvPr/>
      </p:nvGrpSpPr>
      <p:grpSpPr>
        <a:xfrm>
          <a:off x="0" y="0"/>
          <a:ext cx="0" cy="0"/>
          <a:chOff x="0" y="0"/>
          <a:chExt cx="0" cy="0"/>
        </a:xfrm>
      </p:grpSpPr>
      <p:sp>
        <p:nvSpPr>
          <p:cNvPr id="7" name="Oval 6"/>
          <p:cNvSpPr>
            <a:spLocks noChangeArrowheads="1"/>
          </p:cNvSpPr>
          <p:nvPr userDrawn="1"/>
        </p:nvSpPr>
        <p:spPr bwMode="auto">
          <a:xfrm>
            <a:off x="228600" y="7112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endParaRPr lang="en-US" sz="2000">
              <a:ea typeface="+mn-ea"/>
              <a:cs typeface="Arial" pitchFamily="34" charset="0"/>
            </a:endParaRPr>
          </a:p>
          <a:p>
            <a:pPr algn="ctr" fontAlgn="auto">
              <a:spcBef>
                <a:spcPts val="0"/>
              </a:spcBef>
              <a:spcAft>
                <a:spcPts val="1200"/>
              </a:spcAft>
              <a:defRPr/>
            </a:pPr>
            <a:endParaRPr lang="en-US" sz="1400">
              <a:ea typeface="+mn-ea"/>
              <a:cs typeface="Arial" pitchFamily="34" charset="0"/>
            </a:endParaRPr>
          </a:p>
        </p:txBody>
      </p:sp>
      <p:sp>
        <p:nvSpPr>
          <p:cNvPr id="8" name="Rectangle 16"/>
          <p:cNvSpPr>
            <a:spLocks noChangeArrowheads="1"/>
          </p:cNvSpPr>
          <p:nvPr userDrawn="1"/>
        </p:nvSpPr>
        <p:spPr bwMode="auto">
          <a:xfrm>
            <a:off x="1041400" y="954088"/>
            <a:ext cx="2095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953735"/>
                </a:solidFill>
                <a:latin typeface="Times New Roman" pitchFamily="18" charset="0"/>
              </a:rPr>
              <a:t>correct answer is</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1219200" y="2247900"/>
            <a:ext cx="6248400" cy="2514600"/>
          </a:xfrm>
        </p:spPr>
        <p:txBody>
          <a:bodyPr>
            <a:normAutofit/>
          </a:bodyPr>
          <a:lstStyle>
            <a:lvl1pPr marL="365760" indent="274320">
              <a:spcBef>
                <a:spcPts val="0"/>
              </a:spcBef>
              <a:spcAft>
                <a:spcPts val="600"/>
              </a:spcAft>
              <a:buFont typeface="Arial" pitchFamily="34" charset="0"/>
              <a:buChar char="•"/>
              <a:defRPr sz="2200" baseline="0">
                <a:solidFill>
                  <a:schemeClr val="bg2">
                    <a:lumMod val="25000"/>
                  </a:schemeClr>
                </a:solidFill>
                <a:latin typeface="Times New Roman" pitchFamily="18" charset="0"/>
                <a:cs typeface="Times New Roman" pitchFamily="18" charset="0"/>
              </a:defRPr>
            </a:lvl1pPr>
            <a:lvl2pPr marL="0" indent="0">
              <a:buFontTx/>
              <a:buNone/>
              <a:defRPr sz="2200" baseline="0">
                <a:solidFill>
                  <a:schemeClr val="bg2">
                    <a:lumMod val="25000"/>
                  </a:schemeClr>
                </a:solidFill>
              </a:defRPr>
            </a:lvl2pPr>
          </a:lstStyle>
          <a:p>
            <a:pPr lvl="0"/>
            <a:r>
              <a:rPr lang="en-US" smtClean="0"/>
              <a:t>Click to edit Master text styles</a:t>
            </a:r>
          </a:p>
        </p:txBody>
      </p:sp>
      <p:sp>
        <p:nvSpPr>
          <p:cNvPr id="9" name="Content Placeholder 8"/>
          <p:cNvSpPr>
            <a:spLocks noGrp="1"/>
          </p:cNvSpPr>
          <p:nvPr>
            <p:ph sz="quarter" idx="14"/>
          </p:nvPr>
        </p:nvSpPr>
        <p:spPr>
          <a:xfrm>
            <a:off x="914400" y="1409700"/>
            <a:ext cx="3200400" cy="609600"/>
          </a:xfrm>
        </p:spPr>
        <p:txBody>
          <a:bodyPr/>
          <a:lstStyle>
            <a:lvl1pPr>
              <a:buNone/>
              <a:defRPr i="1">
                <a:solidFill>
                  <a:schemeClr val="accent2">
                    <a:lumMod val="75000"/>
                  </a:schemeClr>
                </a:solidFill>
              </a:defRPr>
            </a:lvl1pPr>
          </a:lstStyle>
          <a:p>
            <a:pPr lvl="0"/>
            <a:r>
              <a:rPr lang="en-US" smtClean="0"/>
              <a:t>Click to edit Master text styles</a:t>
            </a:r>
          </a:p>
        </p:txBody>
      </p:sp>
      <p:sp>
        <p:nvSpPr>
          <p:cNvPr id="11" name="Content Placeholder 10"/>
          <p:cNvSpPr>
            <a:spLocks noGrp="1"/>
          </p:cNvSpPr>
          <p:nvPr>
            <p:ph sz="quarter" idx="15"/>
          </p:nvPr>
        </p:nvSpPr>
        <p:spPr>
          <a:xfrm>
            <a:off x="368300" y="977900"/>
            <a:ext cx="304800" cy="304800"/>
          </a:xfrm>
        </p:spPr>
        <p:txBody>
          <a:bodyPr lIns="0" tIns="0" rIns="0" bIns="0">
            <a:normAutofit/>
          </a:bodyPr>
          <a:lstStyle>
            <a:lvl1pPr marL="0" indent="0" algn="ctr">
              <a:spcAft>
                <a:spcPts val="0"/>
              </a:spcAft>
              <a:buNone/>
              <a:defRPr sz="2000" baseline="0">
                <a:latin typeface="Arial" pitchFamily="34" charset="0"/>
                <a:cs typeface="Arial" pitchFamily="34" charset="0"/>
              </a:defRPr>
            </a:lvl1pPr>
          </a:lstStyle>
          <a:p>
            <a:pPr lvl="0"/>
            <a:r>
              <a:rPr lang="en-US" smtClean="0"/>
              <a:t>Click to edit Master text styles</a:t>
            </a:r>
          </a:p>
        </p:txBody>
      </p:sp>
      <p:sp>
        <p:nvSpPr>
          <p:cNvPr id="16" name="Text Placeholder 15"/>
          <p:cNvSpPr>
            <a:spLocks noGrp="1"/>
          </p:cNvSpPr>
          <p:nvPr>
            <p:ph type="body" sz="quarter" idx="17"/>
          </p:nvPr>
        </p:nvSpPr>
        <p:spPr>
          <a:xfrm>
            <a:off x="2971800" y="952500"/>
            <a:ext cx="1295400" cy="457200"/>
          </a:xfrm>
        </p:spPr>
        <p:txBody>
          <a:bodyPr>
            <a:normAutofit/>
          </a:bodyPr>
          <a:lstStyle>
            <a:lvl1pPr marL="0" indent="0">
              <a:spcAft>
                <a:spcPts val="0"/>
              </a:spcAft>
              <a:buNone/>
              <a:defRPr sz="2200">
                <a:solidFill>
                  <a:schemeClr val="accent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55534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rect answer high">
    <p:spTree>
      <p:nvGrpSpPr>
        <p:cNvPr id="1" name=""/>
        <p:cNvGrpSpPr/>
        <p:nvPr/>
      </p:nvGrpSpPr>
      <p:grpSpPr>
        <a:xfrm>
          <a:off x="0" y="0"/>
          <a:ext cx="0" cy="0"/>
          <a:chOff x="0" y="0"/>
          <a:chExt cx="0" cy="0"/>
        </a:xfrm>
      </p:grpSpPr>
      <p:sp>
        <p:nvSpPr>
          <p:cNvPr id="7" name="Oval 6"/>
          <p:cNvSpPr>
            <a:spLocks noChangeArrowheads="1"/>
          </p:cNvSpPr>
          <p:nvPr userDrawn="1"/>
        </p:nvSpPr>
        <p:spPr bwMode="auto">
          <a:xfrm>
            <a:off x="228600" y="6858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endParaRPr lang="en-US" sz="2000">
              <a:ea typeface="+mn-ea"/>
              <a:cs typeface="Arial" pitchFamily="34" charset="0"/>
            </a:endParaRPr>
          </a:p>
          <a:p>
            <a:pPr algn="ctr" fontAlgn="auto">
              <a:spcBef>
                <a:spcPts val="0"/>
              </a:spcBef>
              <a:spcAft>
                <a:spcPts val="1200"/>
              </a:spcAft>
              <a:defRPr/>
            </a:pPr>
            <a:endParaRPr lang="en-US" sz="1400">
              <a:ea typeface="+mn-ea"/>
              <a:cs typeface="Arial" pitchFamily="34"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1219200" y="2222500"/>
            <a:ext cx="6248400" cy="2514600"/>
          </a:xfrm>
        </p:spPr>
        <p:txBody>
          <a:bodyPr>
            <a:normAutofit/>
          </a:bodyPr>
          <a:lstStyle>
            <a:lvl1pPr marL="365760" indent="274320">
              <a:spcBef>
                <a:spcPts val="0"/>
              </a:spcBef>
              <a:spcAft>
                <a:spcPts val="600"/>
              </a:spcAft>
              <a:buFont typeface="Arial" pitchFamily="34" charset="0"/>
              <a:buChar char="•"/>
              <a:defRPr sz="2200" baseline="0">
                <a:solidFill>
                  <a:schemeClr val="bg2">
                    <a:lumMod val="25000"/>
                  </a:schemeClr>
                </a:solidFill>
                <a:latin typeface="Times New Roman" pitchFamily="18" charset="0"/>
                <a:cs typeface="Times New Roman" pitchFamily="18" charset="0"/>
              </a:defRPr>
            </a:lvl1pPr>
            <a:lvl2pPr marL="0" indent="0">
              <a:buFontTx/>
              <a:buNone/>
              <a:defRPr sz="2200" baseline="0">
                <a:solidFill>
                  <a:schemeClr val="bg2">
                    <a:lumMod val="25000"/>
                  </a:schemeClr>
                </a:solidFill>
              </a:defRPr>
            </a:lvl2pPr>
          </a:lstStyle>
          <a:p>
            <a:pPr lvl="0"/>
            <a:r>
              <a:rPr lang="en-US" smtClean="0"/>
              <a:t>Click to edit Master text styles</a:t>
            </a:r>
          </a:p>
        </p:txBody>
      </p:sp>
      <p:sp>
        <p:nvSpPr>
          <p:cNvPr id="9" name="Content Placeholder 8"/>
          <p:cNvSpPr>
            <a:spLocks noGrp="1"/>
          </p:cNvSpPr>
          <p:nvPr>
            <p:ph sz="quarter" idx="14"/>
          </p:nvPr>
        </p:nvSpPr>
        <p:spPr>
          <a:xfrm>
            <a:off x="914400" y="1384300"/>
            <a:ext cx="3200400" cy="609600"/>
          </a:xfrm>
        </p:spPr>
        <p:txBody>
          <a:bodyPr/>
          <a:lstStyle>
            <a:lvl1pPr>
              <a:buNone/>
              <a:defRPr i="1">
                <a:solidFill>
                  <a:schemeClr val="accent2">
                    <a:lumMod val="75000"/>
                  </a:schemeClr>
                </a:solidFill>
              </a:defRPr>
            </a:lvl1pPr>
          </a:lstStyle>
          <a:p>
            <a:pPr lvl="0"/>
            <a:r>
              <a:rPr lang="en-US" smtClean="0"/>
              <a:t>Click to edit Master text styles</a:t>
            </a:r>
          </a:p>
        </p:txBody>
      </p:sp>
      <p:sp>
        <p:nvSpPr>
          <p:cNvPr id="11" name="Content Placeholder 10"/>
          <p:cNvSpPr>
            <a:spLocks noGrp="1"/>
          </p:cNvSpPr>
          <p:nvPr>
            <p:ph sz="quarter" idx="15"/>
          </p:nvPr>
        </p:nvSpPr>
        <p:spPr>
          <a:xfrm>
            <a:off x="368300" y="952500"/>
            <a:ext cx="304800" cy="304800"/>
          </a:xfrm>
        </p:spPr>
        <p:txBody>
          <a:bodyPr lIns="0" tIns="0" rIns="0" bIns="0">
            <a:normAutofit/>
          </a:bodyPr>
          <a:lstStyle>
            <a:lvl1pPr marL="0" indent="0" algn="ctr">
              <a:spcAft>
                <a:spcPts val="0"/>
              </a:spcAft>
              <a:buNone/>
              <a:defRPr sz="2000" baseline="0">
                <a:latin typeface="Arial" pitchFamily="34" charset="0"/>
                <a:cs typeface="Arial" pitchFamily="34" charset="0"/>
              </a:defRPr>
            </a:lvl1pPr>
          </a:lstStyle>
          <a:p>
            <a:pPr lvl="0"/>
            <a:r>
              <a:rPr lang="en-US" smtClean="0"/>
              <a:t>Click to edit Master text styles</a:t>
            </a:r>
          </a:p>
        </p:txBody>
      </p:sp>
      <p:sp>
        <p:nvSpPr>
          <p:cNvPr id="14" name="Content Placeholder 18"/>
          <p:cNvSpPr>
            <a:spLocks noGrp="1"/>
          </p:cNvSpPr>
          <p:nvPr>
            <p:ph sz="quarter" idx="16"/>
          </p:nvPr>
        </p:nvSpPr>
        <p:spPr>
          <a:xfrm>
            <a:off x="1054100" y="927100"/>
            <a:ext cx="2298700" cy="381000"/>
          </a:xfrm>
        </p:spPr>
        <p:txBody>
          <a:bodyPr>
            <a:noAutofit/>
          </a:bodyPr>
          <a:lstStyle>
            <a:lvl1pPr marL="0" indent="0">
              <a:spcAft>
                <a:spcPts val="0"/>
              </a:spcAft>
              <a:buFontTx/>
              <a:buNone/>
              <a:defRPr>
                <a:solidFill>
                  <a:schemeClr val="accent2">
                    <a:lumMod val="75000"/>
                  </a:schemeClr>
                </a:solidFill>
              </a:defRPr>
            </a:lvl1pPr>
          </a:lstStyle>
          <a:p>
            <a:pPr lvl="0"/>
            <a:r>
              <a:rPr lang="en-US" smtClean="0"/>
              <a:t>Click to edit Master text styles</a:t>
            </a:r>
          </a:p>
        </p:txBody>
      </p:sp>
      <p:sp>
        <p:nvSpPr>
          <p:cNvPr id="16" name="Text Placeholder 15"/>
          <p:cNvSpPr>
            <a:spLocks noGrp="1"/>
          </p:cNvSpPr>
          <p:nvPr>
            <p:ph type="body" sz="quarter" idx="17"/>
          </p:nvPr>
        </p:nvSpPr>
        <p:spPr>
          <a:xfrm>
            <a:off x="2971800" y="927100"/>
            <a:ext cx="1295400" cy="457200"/>
          </a:xfrm>
        </p:spPr>
        <p:txBody>
          <a:bodyPr>
            <a:normAutofit/>
          </a:bodyPr>
          <a:lstStyle>
            <a:lvl1pPr marL="0" indent="0">
              <a:spcAft>
                <a:spcPts val="0"/>
              </a:spcAft>
              <a:buNone/>
              <a:defRPr sz="2200">
                <a:solidFill>
                  <a:schemeClr val="accent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03481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1371600" y="2057400"/>
            <a:ext cx="6248400" cy="3810000"/>
          </a:xfrm>
        </p:spPr>
        <p:txBody>
          <a:bodyPr>
            <a:normAutofit/>
          </a:bodyPr>
          <a:lstStyle>
            <a:lvl1pPr marL="365760" indent="274320">
              <a:spcBef>
                <a:spcPts val="0"/>
              </a:spcBef>
              <a:spcAft>
                <a:spcPts val="600"/>
              </a:spcAft>
              <a:buFont typeface="Arial" pitchFamily="34" charset="0"/>
              <a:buChar char="•"/>
              <a:defRPr sz="2200" baseline="0">
                <a:solidFill>
                  <a:schemeClr val="bg2">
                    <a:lumMod val="25000"/>
                  </a:schemeClr>
                </a:solidFill>
                <a:latin typeface="Times New Roman" pitchFamily="18" charset="0"/>
                <a:cs typeface="Times New Roman" pitchFamily="18" charset="0"/>
              </a:defRPr>
            </a:lvl1pPr>
            <a:lvl2pPr marL="0" indent="0">
              <a:buFontTx/>
              <a:buNone/>
              <a:defRPr sz="2200" baseline="0">
                <a:solidFill>
                  <a:schemeClr val="bg2">
                    <a:lumMod val="25000"/>
                  </a:schemeClr>
                </a:solidFill>
              </a:defRPr>
            </a:lvl2pPr>
          </a:lstStyle>
          <a:p>
            <a:pPr lvl="0"/>
            <a:r>
              <a:rPr lang="en-US" smtClean="0"/>
              <a:t>Click to edit Master text styles</a:t>
            </a:r>
          </a:p>
        </p:txBody>
      </p:sp>
      <p:sp>
        <p:nvSpPr>
          <p:cNvPr id="7" name="Text Placeholder 5"/>
          <p:cNvSpPr>
            <a:spLocks noGrp="1"/>
          </p:cNvSpPr>
          <p:nvPr>
            <p:ph type="body" sz="quarter" idx="14"/>
          </p:nvPr>
        </p:nvSpPr>
        <p:spPr>
          <a:xfrm>
            <a:off x="1066800" y="914400"/>
            <a:ext cx="7239000" cy="914400"/>
          </a:xfrm>
        </p:spPr>
        <p:txBody>
          <a:bodyPr>
            <a:normAutofit/>
          </a:bodyPr>
          <a:lstStyle>
            <a:lvl1pPr marL="0" indent="0">
              <a:spcBef>
                <a:spcPts val="0"/>
              </a:spcBef>
              <a:buFontTx/>
              <a:buNone/>
              <a:defRPr sz="2200" baseline="0">
                <a:solidFill>
                  <a:schemeClr val="bg2">
                    <a:lumMod val="25000"/>
                  </a:schemeClr>
                </a:solidFill>
                <a:latin typeface="Times New Roman" pitchFamily="18" charset="0"/>
                <a:cs typeface="Times New Roman" pitchFamily="18" charset="0"/>
              </a:defRPr>
            </a:lvl1pPr>
            <a:lvl2pPr marL="0" indent="0">
              <a:buFontTx/>
              <a:buNone/>
              <a:defRPr sz="2200" baseline="0">
                <a:solidFill>
                  <a:schemeClr val="bg2">
                    <a:lumMod val="25000"/>
                  </a:schemeClr>
                </a:solidFill>
              </a:defRPr>
            </a:lvl2pPr>
          </a:lstStyle>
          <a:p>
            <a:pPr lvl="0"/>
            <a:r>
              <a:rPr lang="en-US" smtClean="0"/>
              <a:t>Click to edit Master text styles</a:t>
            </a:r>
          </a:p>
        </p:txBody>
      </p:sp>
    </p:spTree>
    <p:extLst>
      <p:ext uri="{BB962C8B-B14F-4D97-AF65-F5344CB8AC3E}">
        <p14:creationId xmlns:p14="http://schemas.microsoft.com/office/powerpoint/2010/main" val="297631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4F3F8"/>
            </a:gs>
            <a:gs pos="50000">
              <a:srgbClr val="D1EBF3">
                <a:alpha val="66000"/>
              </a:srgbClr>
            </a:gs>
            <a:gs pos="100000">
              <a:srgbClr val="D1EBF3">
                <a:alpha val="0"/>
              </a:srgb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endParaRPr lang="en-US" smtClean="0"/>
          </a:p>
        </p:txBody>
      </p:sp>
      <p:pic>
        <p:nvPicPr>
          <p:cNvPr id="1028" name="Picture 2"/>
          <p:cNvPicPr>
            <a:picLocks noChangeAspect="1" noChangeArrowheads="1"/>
          </p:cNvPicPr>
          <p:nvPr/>
        </p:nvPicPr>
        <p:blipFill>
          <a:blip r:embed="rId8">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l" rtl="0" eaLnBrk="1" fontAlgn="base" hangingPunct="1">
        <a:spcBef>
          <a:spcPct val="0"/>
        </a:spcBef>
        <a:spcAft>
          <a:spcPct val="0"/>
        </a:spcAft>
        <a:defRPr sz="2200" kern="1200">
          <a:solidFill>
            <a:srgbClr val="953735"/>
          </a:solidFill>
          <a:latin typeface="Times New Roman" pitchFamily="18" charset="0"/>
          <a:ea typeface="ＭＳ Ｐゴシック" charset="0"/>
          <a:cs typeface="Times New Roman" pitchFamily="18" charset="0"/>
        </a:defRPr>
      </a:lvl1pPr>
      <a:lvl2pPr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2pPr>
      <a:lvl3pPr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3pPr>
      <a:lvl4pPr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4pPr>
      <a:lvl5pPr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5pPr>
      <a:lvl6pPr marL="457200"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6pPr>
      <a:lvl7pPr marL="914400"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7pPr>
      <a:lvl8pPr marL="1371600"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8pPr>
      <a:lvl9pPr marL="1828800" algn="l" rtl="0" eaLnBrk="1" fontAlgn="base" hangingPunct="1">
        <a:spcBef>
          <a:spcPct val="0"/>
        </a:spcBef>
        <a:spcAft>
          <a:spcPct val="0"/>
        </a:spcAft>
        <a:defRPr sz="2200">
          <a:solidFill>
            <a:srgbClr val="953735"/>
          </a:solidFill>
          <a:latin typeface="Times New Roman" charset="0"/>
          <a:ea typeface="ＭＳ Ｐゴシック" charset="0"/>
          <a:cs typeface="Times New Roman" charset="0"/>
        </a:defRPr>
      </a:lvl9pPr>
    </p:titleStyle>
    <p:bodyStyle>
      <a:lvl1pPr marL="457200" indent="-273050" algn="l" rtl="0" eaLnBrk="1" fontAlgn="base" hangingPunct="1">
        <a:spcBef>
          <a:spcPct val="0"/>
        </a:spcBef>
        <a:spcAft>
          <a:spcPts val="600"/>
        </a:spcAft>
        <a:buFont typeface="Arial" pitchFamily="34" charset="0"/>
        <a:buChar char="•"/>
        <a:defRPr sz="2200" kern="1200">
          <a:solidFill>
            <a:srgbClr val="262626"/>
          </a:solidFill>
          <a:latin typeface="Times New Roman" pitchFamily="18" charset="0"/>
          <a:ea typeface="ＭＳ Ｐゴシック" charset="0"/>
          <a:cs typeface="Times New Roman" pitchFamily="18" charset="0"/>
        </a:defRPr>
      </a:lvl1pPr>
      <a:lvl2pPr marL="742950" indent="-285750" algn="l" rtl="0" eaLnBrk="1" fontAlgn="base" hangingPunct="1">
        <a:spcBef>
          <a:spcPct val="20000"/>
        </a:spcBef>
        <a:spcAft>
          <a:spcPct val="0"/>
        </a:spcAft>
        <a:buFont typeface="Arial" pitchFamily="34" charset="0"/>
        <a:buChar char="–"/>
        <a:defRPr sz="2000" kern="1200">
          <a:solidFill>
            <a:srgbClr val="262626"/>
          </a:solidFill>
          <a:latin typeface="Times New Roman" pitchFamily="18" charset="0"/>
          <a:ea typeface="Times New Roman" charset="0"/>
          <a:cs typeface="Times New Roman" pitchFamily="18" charset="0"/>
        </a:defRPr>
      </a:lvl2pPr>
      <a:lvl3pPr marL="1143000" indent="-228600" algn="l" rtl="0" eaLnBrk="1" fontAlgn="base" hangingPunct="1">
        <a:spcBef>
          <a:spcPct val="20000"/>
        </a:spcBef>
        <a:spcAft>
          <a:spcPct val="0"/>
        </a:spcAft>
        <a:buFont typeface="Arial" pitchFamily="34" charset="0"/>
        <a:defRPr sz="2400" kern="1200">
          <a:solidFill>
            <a:srgbClr val="262626"/>
          </a:solidFill>
          <a:latin typeface="Times New Roman" pitchFamily="18" charset="0"/>
          <a:ea typeface="Times New Roman" charset="0"/>
          <a:cs typeface="Times New Roman" pitchFamily="18" charset="0"/>
        </a:defRPr>
      </a:lvl3pPr>
      <a:lvl4pPr marL="1600200" indent="-228600" algn="l" rtl="0" eaLnBrk="1" fontAlgn="base" hangingPunct="1">
        <a:spcBef>
          <a:spcPct val="20000"/>
        </a:spcBef>
        <a:spcAft>
          <a:spcPct val="0"/>
        </a:spcAft>
        <a:buFont typeface="Arial" pitchFamily="34" charset="0"/>
        <a:buChar char="–"/>
        <a:defRPr sz="2000" kern="1200">
          <a:solidFill>
            <a:srgbClr val="262626"/>
          </a:solidFill>
          <a:latin typeface="Times New Roman" pitchFamily="18" charset="0"/>
          <a:ea typeface="Times New Roman" charset="0"/>
          <a:cs typeface="Times New Roman" pitchFamily="18" charset="0"/>
        </a:defRPr>
      </a:lvl4pPr>
      <a:lvl5pPr marL="2057400" indent="-228600" algn="l" rtl="0" eaLnBrk="1" fontAlgn="base" hangingPunct="1">
        <a:spcBef>
          <a:spcPct val="20000"/>
        </a:spcBef>
        <a:spcAft>
          <a:spcPct val="0"/>
        </a:spcAft>
        <a:buFont typeface="Arial" pitchFamily="34" charset="0"/>
        <a:buChar char="»"/>
        <a:defRPr sz="2000" kern="1200">
          <a:solidFill>
            <a:srgbClr val="262626"/>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11.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3.jpeg"/><Relationship Id="rId4" Type="http://schemas.openxmlformats.org/officeDocument/2006/relationships/slide" Target="slide10.xml"/><Relationship Id="rId9" Type="http://schemas.openxmlformats.org/officeDocument/2006/relationships/slide" Target="slide57.xml"/></Relationships>
</file>

<file path=ppt/slides/_rels/slide1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1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5.jpeg"/><Relationship Id="rId4" Type="http://schemas.openxmlformats.org/officeDocument/2006/relationships/slide" Target="slide10.xml"/><Relationship Id="rId9" Type="http://schemas.openxmlformats.org/officeDocument/2006/relationships/slide" Target="slide57.xml"/></Relationships>
</file>

<file path=ppt/slides/_rels/slide1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1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1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6.jpeg"/><Relationship Id="rId4" Type="http://schemas.openxmlformats.org/officeDocument/2006/relationships/slide" Target="slide10.xml"/><Relationship Id="rId9" Type="http://schemas.openxmlformats.org/officeDocument/2006/relationships/slide" Target="slide57.xml"/></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hyperlink" Target="http://www.acr.org/ac" TargetMode="External"/><Relationship Id="rId7" Type="http://schemas.openxmlformats.org/officeDocument/2006/relationships/slide" Target="slide10.xml"/><Relationship Id="rId12" Type="http://schemas.openxmlformats.org/officeDocument/2006/relationships/slide" Target="slide5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51.xml"/><Relationship Id="rId5" Type="http://schemas.openxmlformats.org/officeDocument/2006/relationships/slide" Target="slide1.xml"/><Relationship Id="rId10" Type="http://schemas.openxmlformats.org/officeDocument/2006/relationships/slide" Target="slide23.xml"/><Relationship Id="rId4" Type="http://schemas.openxmlformats.org/officeDocument/2006/relationships/hyperlink" Target="http://www.nejm.org/doi/full/10.1056/NEJMp1003173" TargetMode="Externa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21.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7.jpeg"/><Relationship Id="rId4" Type="http://schemas.openxmlformats.org/officeDocument/2006/relationships/slide" Target="slide10.xml"/><Relationship Id="rId9" Type="http://schemas.openxmlformats.org/officeDocument/2006/relationships/slide" Target="slide57.xm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12" Type="http://schemas.openxmlformats.org/officeDocument/2006/relationships/hyperlink" Target="http://www.appliedradiology.com/Issues/2010/01/Articles/Failure-of-radiologic-communication--An-increasing-cause-of-malpractice-litigation-and-harm-to-patient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hyperlink" Target="http://www.jacr.org/article/S1546-1440(10)00147-X/abstract" TargetMode="Externa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2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2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2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2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12" Type="http://schemas.openxmlformats.org/officeDocument/2006/relationships/hyperlink" Target="http://radiology.rsna.org/content/255/2/317.shor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hyperlink" Target="http://www.acr.org/SecondaryMainMenuCategories/quality_safety/guidelines/dx/comm_diag_rad.aspx" TargetMode="Externa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2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8.jpeg"/><Relationship Id="rId4" Type="http://schemas.openxmlformats.org/officeDocument/2006/relationships/slide" Target="slide10.xml"/><Relationship Id="rId9" Type="http://schemas.openxmlformats.org/officeDocument/2006/relationships/slide" Target="slide57.xml"/></Relationships>
</file>

<file path=ppt/slides/_rels/slide2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2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3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9.jpeg"/><Relationship Id="rId4" Type="http://schemas.openxmlformats.org/officeDocument/2006/relationships/slide" Target="slide10.xml"/><Relationship Id="rId9" Type="http://schemas.openxmlformats.org/officeDocument/2006/relationships/slide" Target="slide57.xml"/></Relationships>
</file>

<file path=ppt/slides/_rels/slide3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3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0.jpeg"/><Relationship Id="rId4" Type="http://schemas.openxmlformats.org/officeDocument/2006/relationships/slide" Target="slide10.xml"/><Relationship Id="rId9" Type="http://schemas.openxmlformats.org/officeDocument/2006/relationships/slide" Target="slide57.xml"/></Relationships>
</file>

<file path=ppt/slides/_rels/slide3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hyperlink" Target="http://www.bmj.com/content/327/7422/1024.full" TargetMode="External"/><Relationship Id="rId7" Type="http://schemas.openxmlformats.org/officeDocument/2006/relationships/slide" Target="slide10.xml"/><Relationship Id="rId12" Type="http://schemas.openxmlformats.org/officeDocument/2006/relationships/slide" Target="slide5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51.xml"/><Relationship Id="rId5" Type="http://schemas.openxmlformats.org/officeDocument/2006/relationships/slide" Target="slide1.xml"/><Relationship Id="rId10" Type="http://schemas.openxmlformats.org/officeDocument/2006/relationships/slide" Target="slide23.xml"/><Relationship Id="rId4" Type="http://schemas.openxmlformats.org/officeDocument/2006/relationships/hyperlink" Target="http://www.acr.org/SecondaryMainMenuCategories/quality_safety/guidelines/dx/comm_diag_rad.aspx" TargetMode="External"/><Relationship Id="rId9" Type="http://schemas.openxmlformats.org/officeDocument/2006/relationships/slide" Target="slide15.xml"/></Relationships>
</file>

<file path=ppt/slides/_rels/slide3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3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3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3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3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hyperlink" Target="http://jme.bmj.com/content/35/9/584.abstract" TargetMode="Externa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39.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1.jpeg"/><Relationship Id="rId4" Type="http://schemas.openxmlformats.org/officeDocument/2006/relationships/slide" Target="slide10.xml"/><Relationship Id="rId9" Type="http://schemas.openxmlformats.org/officeDocument/2006/relationships/slide" Target="slide57.xml"/></Relationships>
</file>

<file path=ppt/slides/_rels/slide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4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41.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2.jpeg"/><Relationship Id="rId4" Type="http://schemas.openxmlformats.org/officeDocument/2006/relationships/slide" Target="slide10.xml"/><Relationship Id="rId9" Type="http://schemas.openxmlformats.org/officeDocument/2006/relationships/slide" Target="slide57.xml"/></Relationships>
</file>

<file path=ppt/slides/_rels/slide4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4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3.jpeg"/><Relationship Id="rId4" Type="http://schemas.openxmlformats.org/officeDocument/2006/relationships/slide" Target="slide10.xml"/><Relationship Id="rId9" Type="http://schemas.openxmlformats.org/officeDocument/2006/relationships/slide" Target="slide57.xml"/></Relationships>
</file>

<file path=ppt/slides/_rels/slide4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4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46.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4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4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49.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4.jpeg"/><Relationship Id="rId4" Type="http://schemas.openxmlformats.org/officeDocument/2006/relationships/slide" Target="slide10.xml"/><Relationship Id="rId9" Type="http://schemas.openxmlformats.org/officeDocument/2006/relationships/slide" Target="slide57.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5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5.jpeg"/><Relationship Id="rId4" Type="http://schemas.openxmlformats.org/officeDocument/2006/relationships/slide" Target="slide10.xml"/><Relationship Id="rId9"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16.jpeg"/><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5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hyperlink" Target="http://www.acr.org/ac" TargetMode="Externa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5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5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5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5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5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hyperlink" Target="http://www.proprofs.com/quiz-school/story.php?title=professionalism-in-radiology" TargetMode="Externa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57.xml"/><Relationship Id="rId4" Type="http://schemas.openxmlformats.org/officeDocument/2006/relationships/slide" Target="slide4.xml"/><Relationship Id="rId9" Type="http://schemas.openxmlformats.org/officeDocument/2006/relationships/slide" Target="slide51.xml"/></Relationships>
</file>

<file path=ppt/slides/_rels/slide6.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_rels/slide9.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txBox="1">
            <a:spLocks/>
          </p:cNvSpPr>
          <p:nvPr/>
        </p:nvSpPr>
        <p:spPr bwMode="auto">
          <a:xfrm>
            <a:off x="2667000" y="990600"/>
            <a:ext cx="6019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3000"/>
              </a:spcBef>
            </a:pPr>
            <a:r>
              <a:rPr lang="en-US" sz="4000">
                <a:latin typeface="Times New Roman" pitchFamily="18" charset="0"/>
                <a:cs typeface="Times New Roman" pitchFamily="18" charset="0"/>
              </a:rPr>
              <a:t>The Resident as a </a:t>
            </a:r>
            <a:br>
              <a:rPr lang="en-US" sz="4000">
                <a:latin typeface="Times New Roman" pitchFamily="18" charset="0"/>
                <a:cs typeface="Times New Roman" pitchFamily="18" charset="0"/>
              </a:rPr>
            </a:br>
            <a:r>
              <a:rPr lang="en-US" sz="4000">
                <a:latin typeface="Times New Roman" pitchFamily="18" charset="0"/>
                <a:cs typeface="Times New Roman" pitchFamily="18" charset="0"/>
              </a:rPr>
              <a:t>Professional in Radiology</a:t>
            </a:r>
            <a:endParaRPr lang="en-US" sz="3200">
              <a:latin typeface="Times New Roman" pitchFamily="18" charset="0"/>
              <a:cs typeface="Times New Roman" pitchFamily="18" charset="0"/>
            </a:endParaRPr>
          </a:p>
        </p:txBody>
      </p:sp>
      <p:sp>
        <p:nvSpPr>
          <p:cNvPr id="6146" name="Rectangle 12"/>
          <p:cNvSpPr>
            <a:spLocks noChangeArrowheads="1"/>
          </p:cNvSpPr>
          <p:nvPr/>
        </p:nvSpPr>
        <p:spPr bwMode="auto">
          <a:xfrm>
            <a:off x="2709863" y="2616200"/>
            <a:ext cx="3843337" cy="584200"/>
          </a:xfrm>
          <a:prstGeom prst="rect">
            <a:avLst/>
          </a:prstGeom>
          <a:noFill/>
          <a:ln w="9525">
            <a:noFill/>
            <a:miter lim="800000"/>
            <a:headEnd/>
            <a:tailEnd/>
          </a:ln>
        </p:spPr>
        <p:txBody>
          <a:bodyPr wrap="none">
            <a:spAutoFit/>
          </a:bodyPr>
          <a:lstStyle/>
          <a:p>
            <a:pPr algn="ctr">
              <a:defRPr/>
            </a:pPr>
            <a:r>
              <a:rPr lang="en-US" sz="3200">
                <a:solidFill>
                  <a:schemeClr val="tx1">
                    <a:lumMod val="65000"/>
                    <a:lumOff val="35000"/>
                  </a:schemeClr>
                </a:solidFill>
                <a:latin typeface="Times New Roman" pitchFamily="18" charset="0"/>
                <a:ea typeface="ＭＳ Ｐゴシック" charset="-128"/>
                <a:cs typeface="Times New Roman" pitchFamily="18" charset="0"/>
              </a:rPr>
              <a:t>Self-Learning Module</a:t>
            </a:r>
            <a:endParaRPr lang="en-US" sz="3200">
              <a:solidFill>
                <a:schemeClr val="tx1">
                  <a:lumMod val="65000"/>
                  <a:lumOff val="35000"/>
                </a:schemeClr>
              </a:solidFill>
              <a:latin typeface="Times New Roman" pitchFamily="18" charset="0"/>
              <a:ea typeface="ＭＳ Ｐゴシック" charset="-128"/>
            </a:endParaRPr>
          </a:p>
        </p:txBody>
      </p:sp>
      <p:sp>
        <p:nvSpPr>
          <p:cNvPr id="8196" name="Rectangle 13"/>
          <p:cNvSpPr>
            <a:spLocks noChangeArrowheads="1"/>
          </p:cNvSpPr>
          <p:nvPr/>
        </p:nvSpPr>
        <p:spPr bwMode="auto">
          <a:xfrm>
            <a:off x="5562600" y="4572000"/>
            <a:ext cx="335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Andrea Donovan, MD</a:t>
            </a:r>
          </a:p>
          <a:p>
            <a:r>
              <a:rPr lang="en-US" sz="1800">
                <a:latin typeface="Times New Roman" pitchFamily="18" charset="0"/>
                <a:cs typeface="Times New Roman" pitchFamily="18" charset="0"/>
              </a:rPr>
              <a:t>Sravanthi Reddy, MD</a:t>
            </a:r>
          </a:p>
          <a:p>
            <a:r>
              <a:rPr lang="en-US" sz="1800">
                <a:latin typeface="Times New Roman" pitchFamily="18" charset="0"/>
                <a:cs typeface="Times New Roman" pitchFamily="18" charset="0"/>
              </a:rPr>
              <a:t>Christopher Straus, MD</a:t>
            </a:r>
          </a:p>
          <a:p>
            <a:r>
              <a:rPr lang="en-US" sz="1800">
                <a:latin typeface="Times New Roman" pitchFamily="18" charset="0"/>
                <a:cs typeface="Times New Roman" pitchFamily="18" charset="0"/>
              </a:rPr>
              <a:t>Petra Lewis, MD</a:t>
            </a:r>
          </a:p>
          <a:p>
            <a:pPr algn="ctr"/>
            <a:endParaRPr lang="en-US" sz="1800">
              <a:latin typeface="Times New Roman" pitchFamily="18" charset="0"/>
              <a:cs typeface="Times New Roman" pitchFamily="18" charset="0"/>
            </a:endParaRPr>
          </a:p>
          <a:p>
            <a:pPr algn="ctr"/>
            <a:endParaRPr lang="en-US" sz="1800">
              <a:latin typeface="Times New Roman" pitchFamily="18" charset="0"/>
              <a:cs typeface="Times New Roman" pitchFamily="18" charset="0"/>
            </a:endParaRPr>
          </a:p>
        </p:txBody>
      </p:sp>
      <p:pic>
        <p:nvPicPr>
          <p:cNvPr id="8197" name="Picture 10" descr="APDR_logo-trans2.gif"/>
          <p:cNvPicPr>
            <a:picLocks noChangeAspect="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066800" y="914400"/>
            <a:ext cx="1270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6"/>
          <p:cNvSpPr>
            <a:spLocks noChangeArrowheads="1"/>
          </p:cNvSpPr>
          <p:nvPr/>
        </p:nvSpPr>
        <p:spPr bwMode="auto">
          <a:xfrm>
            <a:off x="838200" y="350520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953735"/>
                </a:solidFill>
                <a:latin typeface="Times New Roman" pitchFamily="18" charset="0"/>
                <a:cs typeface="Times New Roman" pitchFamily="18" charset="0"/>
              </a:rPr>
              <a:t>Association of Program Directors  in Radiology (APDR)</a:t>
            </a:r>
          </a:p>
          <a:p>
            <a:r>
              <a:rPr lang="en-US" sz="2000">
                <a:solidFill>
                  <a:srgbClr val="953735"/>
                </a:solidFill>
                <a:latin typeface="Times New Roman" pitchFamily="18" charset="0"/>
                <a:cs typeface="Times New Roman" pitchFamily="18" charset="0"/>
              </a:rPr>
              <a:t>Alliance of Medical Student Educators in Radiology (AMSER)</a:t>
            </a:r>
          </a:p>
        </p:txBody>
      </p:sp>
      <p:pic>
        <p:nvPicPr>
          <p:cNvPr id="8199" name="Picture 2"/>
          <p:cNvPicPr>
            <a:picLocks noChangeAspect="1" noChangeArrowheads="1"/>
          </p:cNvPicPr>
          <p:nvPr/>
        </p:nvPicPr>
        <p:blipFill>
          <a:blip r:embed="rId3">
            <a:extLst>
              <a:ext uri="{28A0092B-C50C-407E-A947-70E740481C1C}">
                <a14:useLocalDpi xmlns:a14="http://schemas.microsoft.com/office/drawing/2010/main" val="0"/>
              </a:ext>
            </a:extLst>
          </a:blip>
          <a:srcRect l="4828" r="12415" b="7375"/>
          <a:stretch>
            <a:fillRect/>
          </a:stretch>
        </p:blipFill>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 Placeholder 16"/>
          <p:cNvSpPr>
            <a:spLocks noGrp="1"/>
          </p:cNvSpPr>
          <p:nvPr>
            <p:ph type="body" sz="quarter" idx="13"/>
          </p:nvPr>
        </p:nvSpPr>
        <p:spPr>
          <a:xfrm>
            <a:off x="304800" y="685800"/>
            <a:ext cx="3657600" cy="609600"/>
          </a:xfrm>
        </p:spPr>
        <p:txBody>
          <a:bodyPr rtlCol="0">
            <a:normAutofit fontScale="92500"/>
          </a:bodyPr>
          <a:lstStyle/>
          <a:p>
            <a:pPr eaLnBrk="1" fontAlgn="auto" hangingPunct="1">
              <a:defRPr/>
            </a:pPr>
            <a:r>
              <a:rPr lang="en-US" sz="2400" smtClean="0">
                <a:ea typeface="+mn-ea"/>
              </a:rPr>
              <a:t>Professionalism in Medicine</a:t>
            </a:r>
            <a:endParaRPr lang="en-US" sz="2400">
              <a:ea typeface="+mn-ea"/>
            </a:endParaRPr>
          </a:p>
        </p:txBody>
      </p:sp>
      <p:sp>
        <p:nvSpPr>
          <p:cNvPr id="17412"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63268D8-26ED-480E-9AC8-FAFD3BE1EC4F}" type="slidenum">
              <a:rPr lang="en-US" sz="1100">
                <a:solidFill>
                  <a:schemeClr val="bg1"/>
                </a:solidFill>
                <a:latin typeface="Calibri" pitchFamily="34" charset="0"/>
              </a:rPr>
              <a:pPr algn="r" eaLnBrk="1" hangingPunct="1"/>
              <a:t>10</a:t>
            </a:fld>
            <a:endParaRPr lang="en-US" sz="1100">
              <a:solidFill>
                <a:schemeClr val="bg1"/>
              </a:solidFill>
              <a:latin typeface="Calibri" pitchFamily="34" charset="0"/>
            </a:endParaRPr>
          </a:p>
        </p:txBody>
      </p:sp>
      <p:sp>
        <p:nvSpPr>
          <p:cNvPr id="15" name="Content Placeholder 15"/>
          <p:cNvSpPr txBox="1">
            <a:spLocks/>
          </p:cNvSpPr>
          <p:nvPr/>
        </p:nvSpPr>
        <p:spPr>
          <a:xfrm>
            <a:off x="1143000" y="3843338"/>
            <a:ext cx="5486400" cy="609600"/>
          </a:xfrm>
          <a:prstGeom prst="rect">
            <a:avLst/>
          </a:prstGeom>
        </p:spPr>
        <p:txBody>
          <a:bodyPr>
            <a:normAutofit/>
          </a:bodyPr>
          <a:lstStyle/>
          <a:p>
            <a:pPr marL="457200" indent="-91440" fontAlgn="auto">
              <a:spcBef>
                <a:spcPts val="0"/>
              </a:spcBef>
              <a:spcAft>
                <a:spcPts val="1200"/>
              </a:spcAft>
              <a:buSzPct val="80000"/>
              <a:buFont typeface="+mj-lt"/>
              <a:buNone/>
              <a:defRPr/>
            </a:pPr>
            <a:r>
              <a:rPr lang="en-US" sz="2200">
                <a:solidFill>
                  <a:schemeClr val="accent2">
                    <a:lumMod val="75000"/>
                  </a:schemeClr>
                </a:solidFill>
                <a:latin typeface="Times New Roman" pitchFamily="18" charset="0"/>
                <a:ea typeface="+mn-ea"/>
              </a:rPr>
              <a:t>when professionalism is absent</a:t>
            </a:r>
            <a:r>
              <a:rPr lang="en-US" sz="2200">
                <a:solidFill>
                  <a:schemeClr val="tx1">
                    <a:lumMod val="75000"/>
                    <a:lumOff val="25000"/>
                  </a:schemeClr>
                </a:solidFill>
                <a:latin typeface="Times New Roman" pitchFamily="18" charset="0"/>
                <a:ea typeface="+mn-ea"/>
              </a:rPr>
              <a:t> </a:t>
            </a:r>
          </a:p>
          <a:p>
            <a:pPr marL="457200" indent="-457200" fontAlgn="auto">
              <a:spcBef>
                <a:spcPts val="0"/>
              </a:spcBef>
              <a:spcAft>
                <a:spcPts val="1200"/>
              </a:spcAft>
              <a:buSzPct val="80000"/>
              <a:buFont typeface="+mj-lt"/>
              <a:buNone/>
              <a:defRPr/>
            </a:pPr>
            <a:endParaRPr lang="en-US" sz="2200">
              <a:solidFill>
                <a:schemeClr val="tx1">
                  <a:lumMod val="75000"/>
                  <a:lumOff val="25000"/>
                </a:schemeClr>
              </a:solidFill>
              <a:latin typeface="Times New Roman" pitchFamily="18" charset="0"/>
              <a:ea typeface="+mn-ea"/>
            </a:endParaRPr>
          </a:p>
        </p:txBody>
      </p:sp>
      <p:sp>
        <p:nvSpPr>
          <p:cNvPr id="17414" name="TextBox 17"/>
          <p:cNvSpPr txBox="1">
            <a:spLocks noChangeArrowheads="1"/>
          </p:cNvSpPr>
          <p:nvPr/>
        </p:nvSpPr>
        <p:spPr bwMode="auto">
          <a:xfrm>
            <a:off x="2286000" y="4300538"/>
            <a:ext cx="4724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2809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buFont typeface="Arial" pitchFamily="34" charset="0"/>
              <a:buChar char="•"/>
            </a:pPr>
            <a:r>
              <a:rPr lang="en-US" sz="2200">
                <a:latin typeface="Times New Roman" pitchFamily="18" charset="0"/>
                <a:cs typeface="Times New Roman" pitchFamily="18" charset="0"/>
              </a:rPr>
              <a:t>patient care suffers</a:t>
            </a:r>
          </a:p>
          <a:p>
            <a:pPr eaLnBrk="1" hangingPunct="1">
              <a:spcAft>
                <a:spcPts val="600"/>
              </a:spcAft>
              <a:buFont typeface="Arial" pitchFamily="34" charset="0"/>
              <a:buChar char="•"/>
            </a:pPr>
            <a:r>
              <a:rPr lang="en-US" sz="2200">
                <a:latin typeface="Times New Roman" pitchFamily="18" charset="0"/>
                <a:cs typeface="Times New Roman" pitchFamily="18" charset="0"/>
              </a:rPr>
              <a:t>the work environment is degraded</a:t>
            </a:r>
          </a:p>
          <a:p>
            <a:pPr eaLnBrk="1" hangingPunct="1">
              <a:spcAft>
                <a:spcPts val="600"/>
              </a:spcAft>
              <a:buFont typeface="Arial" pitchFamily="34" charset="0"/>
              <a:buChar char="•"/>
            </a:pPr>
            <a:r>
              <a:rPr lang="en-US" sz="2200">
                <a:latin typeface="Times New Roman" pitchFamily="18" charset="0"/>
                <a:cs typeface="Times New Roman" pitchFamily="18" charset="0"/>
              </a:rPr>
              <a:t>medical errors increase</a:t>
            </a:r>
          </a:p>
        </p:txBody>
      </p:sp>
      <p:sp>
        <p:nvSpPr>
          <p:cNvPr id="17415" name="Content Placeholder 15"/>
          <p:cNvSpPr txBox="1">
            <a:spLocks/>
          </p:cNvSpPr>
          <p:nvPr/>
        </p:nvSpPr>
        <p:spPr bwMode="auto">
          <a:xfrm>
            <a:off x="1447800" y="1752600"/>
            <a:ext cx="4724400" cy="1828800"/>
          </a:xfrm>
          <a:prstGeom prst="rect">
            <a:avLst/>
          </a:prstGeom>
          <a:solidFill>
            <a:schemeClr val="bg1"/>
          </a:solidFill>
          <a:ln w="3175">
            <a:solidFill>
              <a:schemeClr val="tx1"/>
            </a:solidFill>
            <a:miter lim="800000"/>
            <a:headEnd/>
            <a:tailEnd/>
          </a:ln>
          <a:effectLst>
            <a:outerShdw dist="50800" dir="4800019" sx="100999" sy="100999" algn="tl" rotWithShape="0">
              <a:srgbClr val="10253F">
                <a:alpha val="53000"/>
              </a:srgbClr>
            </a:outerShdw>
          </a:effectLst>
        </p:spPr>
        <p:txBody>
          <a:bodyPr lIns="182880" tIns="182880" rIns="365760" bIns="182880"/>
          <a:lstStyle>
            <a:lvl1pPr marL="171450" indent="-5873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buSzPct val="80000"/>
            </a:pPr>
            <a:r>
              <a:rPr lang="ja-JP" altLang="en-US" sz="2200">
                <a:solidFill>
                  <a:srgbClr val="404040"/>
                </a:solidFill>
                <a:latin typeface="Times New Roman" pitchFamily="18" charset="0"/>
              </a:rPr>
              <a:t>“</a:t>
            </a:r>
            <a:r>
              <a:rPr lang="en-US" altLang="ja-JP" sz="2200">
                <a:solidFill>
                  <a:srgbClr val="404040"/>
                </a:solidFill>
                <a:latin typeface="Times New Roman" pitchFamily="18" charset="0"/>
              </a:rPr>
              <a:t>Professionalism is the basis of medicine</a:t>
            </a:r>
            <a:r>
              <a:rPr lang="ja-JP" altLang="en-US" sz="2200">
                <a:solidFill>
                  <a:srgbClr val="404040"/>
                </a:solidFill>
                <a:latin typeface="Times New Roman" pitchFamily="18" charset="0"/>
              </a:rPr>
              <a:t>’</a:t>
            </a:r>
            <a:r>
              <a:rPr lang="en-US" altLang="ja-JP" sz="2200">
                <a:solidFill>
                  <a:srgbClr val="404040"/>
                </a:solidFill>
                <a:latin typeface="Times New Roman" pitchFamily="18" charset="0"/>
              </a:rPr>
              <a:t>s contract with society</a:t>
            </a:r>
            <a:r>
              <a:rPr lang="ja-JP" altLang="en-US" sz="2200">
                <a:solidFill>
                  <a:srgbClr val="404040"/>
                </a:solidFill>
                <a:latin typeface="Times New Roman" pitchFamily="18" charset="0"/>
              </a:rPr>
              <a:t>”</a:t>
            </a:r>
            <a:endParaRPr lang="en-US" altLang="ja-JP" sz="2200">
              <a:solidFill>
                <a:srgbClr val="404040"/>
              </a:solidFill>
              <a:latin typeface="Times New Roman" pitchFamily="18" charset="0"/>
            </a:endParaRPr>
          </a:p>
          <a:p>
            <a:pPr eaLnBrk="1" hangingPunct="1">
              <a:lnSpc>
                <a:spcPct val="110000"/>
              </a:lnSpc>
              <a:buSzPct val="80000"/>
            </a:pPr>
            <a:endParaRPr lang="en-US" sz="2200">
              <a:solidFill>
                <a:srgbClr val="404040"/>
              </a:solidFill>
              <a:latin typeface="Times New Roman" pitchFamily="18" charset="0"/>
            </a:endParaRPr>
          </a:p>
          <a:p>
            <a:pPr algn="r" eaLnBrk="1" hangingPunct="1">
              <a:lnSpc>
                <a:spcPct val="110000"/>
              </a:lnSpc>
              <a:buSzPct val="80000"/>
            </a:pPr>
            <a:r>
              <a:rPr lang="en-US" sz="1400">
                <a:solidFill>
                  <a:srgbClr val="404040"/>
                </a:solidFill>
                <a:latin typeface="Times New Roman" pitchFamily="18" charset="0"/>
                <a:cs typeface="Times New Roman" pitchFamily="18" charset="0"/>
              </a:rPr>
              <a:t>Ann Inter Med 136:243, 2002</a:t>
            </a:r>
          </a:p>
          <a:p>
            <a:pPr eaLnBrk="1" hangingPunct="1">
              <a:lnSpc>
                <a:spcPct val="110000"/>
              </a:lnSpc>
              <a:buSzPct val="80000"/>
            </a:pPr>
            <a:endParaRPr lang="en-US" sz="2200">
              <a:solidFill>
                <a:srgbClr val="404040"/>
              </a:solidFill>
              <a:latin typeface="Times New Roman" pitchFamily="18" charset="0"/>
            </a:endParaRPr>
          </a:p>
        </p:txBody>
      </p:sp>
      <p:sp>
        <p:nvSpPr>
          <p:cNvPr id="19" name="TextBox 18"/>
          <p:cNvSpPr txBox="1"/>
          <p:nvPr/>
        </p:nvSpPr>
        <p:spPr>
          <a:xfrm>
            <a:off x="304800" y="38100"/>
            <a:ext cx="38100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medicine</a:t>
            </a:r>
          </a:p>
        </p:txBody>
      </p:sp>
      <p:sp>
        <p:nvSpPr>
          <p:cNvPr id="20" name="TextBox 19"/>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7418"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435"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7246B85-DF1E-43D2-A508-590A223A721B}" type="slidenum">
              <a:rPr lang="en-US" sz="1100">
                <a:solidFill>
                  <a:schemeClr val="bg1"/>
                </a:solidFill>
                <a:latin typeface="Calibri" pitchFamily="34" charset="0"/>
              </a:rPr>
              <a:pPr algn="r" eaLnBrk="1" hangingPunct="1"/>
              <a:t>11</a:t>
            </a:fld>
            <a:endParaRPr lang="en-US" sz="1100">
              <a:solidFill>
                <a:schemeClr val="bg1"/>
              </a:solidFill>
              <a:latin typeface="Calibri" pitchFamily="34" charset="0"/>
            </a:endParaRPr>
          </a:p>
        </p:txBody>
      </p:sp>
      <p:sp>
        <p:nvSpPr>
          <p:cNvPr id="14" name="Text Placeholder 13"/>
          <p:cNvSpPr>
            <a:spLocks noGrp="1"/>
          </p:cNvSpPr>
          <p:nvPr>
            <p:ph type="body" sz="quarter" idx="13"/>
          </p:nvPr>
        </p:nvSpPr>
        <p:spPr>
          <a:xfrm>
            <a:off x="1295400" y="1447800"/>
            <a:ext cx="5715000" cy="4572000"/>
          </a:xfrm>
        </p:spPr>
        <p:txBody>
          <a:bodyPr rtlCol="0"/>
          <a:lstStyle/>
          <a:p>
            <a:pPr eaLnBrk="1" fontAlgn="auto" hangingPunct="1">
              <a:defRPr/>
            </a:pPr>
            <a:endParaRPr lang="en-US" smtClean="0">
              <a:ea typeface="+mn-ea"/>
            </a:endParaRPr>
          </a:p>
          <a:p>
            <a:pPr eaLnBrk="1" fontAlgn="auto" hangingPunct="1">
              <a:defRPr/>
            </a:pPr>
            <a:endParaRPr lang="en-US" smtClean="0">
              <a:ea typeface="+mn-ea"/>
            </a:endParaRPr>
          </a:p>
          <a:p>
            <a:pPr marL="457200" eaLnBrk="1" fontAlgn="auto" hangingPunct="1">
              <a:defRPr/>
            </a:pPr>
            <a:r>
              <a:rPr lang="en-US" smtClean="0">
                <a:solidFill>
                  <a:schemeClr val="tx1"/>
                </a:solidFill>
                <a:ea typeface="+mn-ea"/>
              </a:rPr>
              <a:t>professional</a:t>
            </a:r>
            <a:r>
              <a:rPr lang="en-US" smtClean="0">
                <a:solidFill>
                  <a:schemeClr val="accent2">
                    <a:lumMod val="75000"/>
                  </a:schemeClr>
                </a:solidFill>
                <a:ea typeface="+mn-ea"/>
              </a:rPr>
              <a:t>  </a:t>
            </a:r>
          </a:p>
          <a:p>
            <a:pPr marL="457200" eaLnBrk="1" fontAlgn="auto" hangingPunct="1">
              <a:defRPr/>
            </a:pPr>
            <a:r>
              <a:rPr lang="en-US" smtClean="0">
                <a:solidFill>
                  <a:schemeClr val="accent2">
                    <a:lumMod val="75000"/>
                  </a:schemeClr>
                </a:solidFill>
                <a:ea typeface="+mn-ea"/>
              </a:rPr>
              <a:t>a person who uses specialized skills in the service of others, conforms to the technical or ethical standards of a profession, and exhibits a courteous and conscientious behavior</a:t>
            </a:r>
          </a:p>
          <a:p>
            <a:pPr marL="457200" eaLnBrk="1" fontAlgn="auto" hangingPunct="1">
              <a:defRPr/>
            </a:pPr>
            <a:endParaRPr lang="en-US" smtClean="0">
              <a:solidFill>
                <a:schemeClr val="accent2">
                  <a:lumMod val="75000"/>
                </a:schemeClr>
              </a:solidFill>
              <a:ea typeface="+mn-ea"/>
            </a:endParaRPr>
          </a:p>
          <a:p>
            <a:pPr marL="457200" indent="365760" eaLnBrk="1" fontAlgn="auto" hangingPunct="1">
              <a:buFont typeface="Arial" pitchFamily="34" charset="0"/>
              <a:buChar char="•"/>
              <a:defRPr/>
            </a:pPr>
            <a:endParaRPr lang="en-US" smtClean="0">
              <a:solidFill>
                <a:schemeClr val="accent2">
                  <a:lumMod val="75000"/>
                </a:schemeClr>
              </a:solidFill>
              <a:ea typeface="+mn-ea"/>
            </a:endParaRPr>
          </a:p>
          <a:p>
            <a:pPr marL="457200" indent="365760" eaLnBrk="1" fontAlgn="auto" hangingPunct="1">
              <a:buFont typeface="Arial" pitchFamily="34" charset="0"/>
              <a:buChar char="•"/>
              <a:defRPr/>
            </a:pPr>
            <a:endParaRPr lang="en-US" smtClean="0">
              <a:solidFill>
                <a:schemeClr val="accent2">
                  <a:lumMod val="75000"/>
                </a:schemeClr>
              </a:solidFill>
              <a:ea typeface="+mn-ea"/>
            </a:endParaRPr>
          </a:p>
          <a:p>
            <a:pPr eaLnBrk="1" fontAlgn="auto" hangingPunct="1">
              <a:defRPr/>
            </a:pPr>
            <a:endParaRPr lang="en-US" smtClean="0">
              <a:ea typeface="+mn-ea"/>
            </a:endParaRPr>
          </a:p>
          <a:p>
            <a:pPr eaLnBrk="1" fontAlgn="auto" hangingPunct="1">
              <a:defRPr/>
            </a:pPr>
            <a:endParaRPr lang="en-US">
              <a:ea typeface="+mn-ea"/>
            </a:endParaRPr>
          </a:p>
        </p:txBody>
      </p:sp>
      <p:sp>
        <p:nvSpPr>
          <p:cNvPr id="11" name="TextBox 10"/>
          <p:cNvSpPr txBox="1"/>
          <p:nvPr/>
        </p:nvSpPr>
        <p:spPr>
          <a:xfrm>
            <a:off x="304800" y="38100"/>
            <a:ext cx="38100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medicine</a:t>
            </a:r>
          </a:p>
        </p:txBody>
      </p:sp>
      <p:sp>
        <p:nvSpPr>
          <p:cNvPr id="12" name="TextBox 11"/>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843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18440" name="Picture 12" descr="IMG_1481"/>
          <p:cNvPicPr>
            <a:picLocks noChangeAspect="1" noChangeArrowheads="1"/>
          </p:cNvPicPr>
          <p:nvPr/>
        </p:nvPicPr>
        <p:blipFill>
          <a:blip r:embed="rId10">
            <a:extLst>
              <a:ext uri="{28A0092B-C50C-407E-A947-70E740481C1C}">
                <a14:useLocalDpi xmlns:a14="http://schemas.microsoft.com/office/drawing/2010/main" val="0"/>
              </a:ext>
            </a:extLst>
          </a:blip>
          <a:srcRect l="17143" t="35567" r="26245" b="47023"/>
          <a:stretch>
            <a:fillRect/>
          </a:stretch>
        </p:blipFill>
        <p:spPr bwMode="auto">
          <a:xfrm>
            <a:off x="1219200" y="1524000"/>
            <a:ext cx="297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 Placeholder 16"/>
          <p:cNvSpPr>
            <a:spLocks noGrp="1"/>
          </p:cNvSpPr>
          <p:nvPr>
            <p:ph type="body" sz="quarter" idx="13"/>
          </p:nvPr>
        </p:nvSpPr>
        <p:spPr>
          <a:xfrm>
            <a:off x="457200" y="685800"/>
            <a:ext cx="4114800" cy="685800"/>
          </a:xfrm>
        </p:spPr>
        <p:txBody>
          <a:bodyPr rtlCol="0">
            <a:normAutofit/>
          </a:bodyPr>
          <a:lstStyle/>
          <a:p>
            <a:pPr eaLnBrk="1" fontAlgn="auto" hangingPunct="1">
              <a:defRPr/>
            </a:pPr>
            <a:r>
              <a:rPr lang="en-US" sz="2400" smtClean="0">
                <a:ea typeface="+mn-ea"/>
              </a:rPr>
              <a:t>Challenges to professionalism</a:t>
            </a:r>
            <a:endParaRPr lang="en-US" sz="2400">
              <a:ea typeface="+mn-ea"/>
            </a:endParaRPr>
          </a:p>
        </p:txBody>
      </p:sp>
      <p:sp>
        <p:nvSpPr>
          <p:cNvPr id="19460"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32DCB97-639E-4FC1-AEE3-DB6CF0949AE1}" type="slidenum">
              <a:rPr lang="en-US" sz="1100">
                <a:solidFill>
                  <a:schemeClr val="bg1"/>
                </a:solidFill>
                <a:latin typeface="Calibri" pitchFamily="34" charset="0"/>
              </a:rPr>
              <a:pPr algn="r" eaLnBrk="1" hangingPunct="1"/>
              <a:t>12</a:t>
            </a:fld>
            <a:endParaRPr lang="en-US" sz="1100">
              <a:solidFill>
                <a:schemeClr val="bg1"/>
              </a:solidFill>
              <a:latin typeface="Calibri" pitchFamily="34" charset="0"/>
            </a:endParaRPr>
          </a:p>
        </p:txBody>
      </p:sp>
      <p:sp>
        <p:nvSpPr>
          <p:cNvPr id="12" name="TextBox 11"/>
          <p:cNvSpPr txBox="1"/>
          <p:nvPr/>
        </p:nvSpPr>
        <p:spPr>
          <a:xfrm>
            <a:off x="304800" y="38100"/>
            <a:ext cx="38100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medicine</a:t>
            </a:r>
          </a:p>
        </p:txBody>
      </p:sp>
      <p:pic>
        <p:nvPicPr>
          <p:cNvPr id="19462" name="Content Placeholder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7620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946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Content Placeholder 2"/>
          <p:cNvSpPr>
            <a:spLocks noGrp="1"/>
          </p:cNvSpPr>
          <p:nvPr>
            <p:ph idx="1"/>
          </p:nvPr>
        </p:nvSpPr>
        <p:spPr>
          <a:xfrm>
            <a:off x="609600" y="2133600"/>
            <a:ext cx="5410200" cy="2819400"/>
          </a:xfrm>
        </p:spPr>
        <p:txBody>
          <a:bodyPr rtlCol="0">
            <a:normAutofit/>
          </a:bodyPr>
          <a:lstStyle/>
          <a:p>
            <a:pPr marL="341313" indent="-249238" eaLnBrk="1" fontAlgn="auto" hangingPunct="1">
              <a:buFont typeface="Arial" pitchFamily="34" charset="0"/>
              <a:buChar char="•"/>
              <a:defRPr/>
            </a:pPr>
            <a:r>
              <a:rPr lang="en-US" sz="2400" smtClean="0">
                <a:solidFill>
                  <a:schemeClr val="accent2">
                    <a:lumMod val="50000"/>
                  </a:schemeClr>
                </a:solidFill>
                <a:ea typeface="+mn-ea"/>
              </a:rPr>
              <a:t>infrequent contact with patients</a:t>
            </a:r>
          </a:p>
          <a:p>
            <a:pPr marL="341313" indent="-249238" eaLnBrk="1" fontAlgn="auto" hangingPunct="1">
              <a:buFont typeface="Arial" pitchFamily="34" charset="0"/>
              <a:buChar char="•"/>
              <a:defRPr/>
            </a:pPr>
            <a:r>
              <a:rPr lang="en-US" sz="2400" smtClean="0">
                <a:solidFill>
                  <a:schemeClr val="accent2">
                    <a:lumMod val="50000"/>
                  </a:schemeClr>
                </a:solidFill>
                <a:ea typeface="+mn-ea"/>
              </a:rPr>
              <a:t>infrequent contact with clinicians  </a:t>
            </a:r>
          </a:p>
          <a:p>
            <a:pPr marL="341313" indent="-249238" eaLnBrk="1" fontAlgn="auto" hangingPunct="1">
              <a:buFont typeface="Arial" pitchFamily="34" charset="0"/>
              <a:buChar char="•"/>
              <a:defRPr/>
            </a:pPr>
            <a:endParaRPr lang="en-US" sz="2400" smtClean="0">
              <a:solidFill>
                <a:schemeClr val="accent2">
                  <a:lumMod val="50000"/>
                </a:schemeClr>
              </a:solidFill>
              <a:ea typeface="+mn-ea"/>
            </a:endParaRPr>
          </a:p>
          <a:p>
            <a:pPr marL="341313" indent="-249238" eaLnBrk="1" fontAlgn="auto" hangingPunct="1">
              <a:buFont typeface="Arial" pitchFamily="34" charset="0"/>
              <a:buChar char="•"/>
              <a:defRPr/>
            </a:pPr>
            <a:endParaRPr lang="en-US" sz="2400" smtClean="0">
              <a:solidFill>
                <a:schemeClr val="accent2">
                  <a:lumMod val="50000"/>
                </a:schemeClr>
              </a:solidFill>
              <a:ea typeface="+mn-ea"/>
            </a:endParaRPr>
          </a:p>
        </p:txBody>
      </p:sp>
      <p:sp>
        <p:nvSpPr>
          <p:cNvPr id="17" name="Text Placeholder 16"/>
          <p:cNvSpPr>
            <a:spLocks noGrp="1"/>
          </p:cNvSpPr>
          <p:nvPr>
            <p:ph type="body" sz="quarter" idx="13"/>
          </p:nvPr>
        </p:nvSpPr>
        <p:spPr>
          <a:xfrm>
            <a:off x="533400" y="1066800"/>
            <a:ext cx="6172200" cy="1295400"/>
          </a:xfrm>
        </p:spPr>
        <p:txBody>
          <a:bodyPr rtlCol="0">
            <a:normAutofit/>
          </a:bodyPr>
          <a:lstStyle/>
          <a:p>
            <a:pPr eaLnBrk="1" fontAlgn="auto" hangingPunct="1">
              <a:defRPr/>
            </a:pPr>
            <a:r>
              <a:rPr lang="en-US" sz="2400" smtClean="0">
                <a:ea typeface="+mn-ea"/>
              </a:rPr>
              <a:t>radiologists</a:t>
            </a:r>
            <a:r>
              <a:rPr lang="en-US" sz="2400" smtClean="0">
                <a:solidFill>
                  <a:schemeClr val="tx1"/>
                </a:solidFill>
                <a:ea typeface="+mn-ea"/>
              </a:rPr>
              <a:t> face additional challenges because of the specialized nature of their practice</a:t>
            </a:r>
            <a:endParaRPr lang="en-US" sz="2400">
              <a:solidFill>
                <a:schemeClr val="tx1"/>
              </a:solidFill>
              <a:ea typeface="+mn-ea"/>
            </a:endParaRPr>
          </a:p>
        </p:txBody>
      </p:sp>
      <p:sp>
        <p:nvSpPr>
          <p:cNvPr id="20485"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11BAE96-0E10-4C95-8E0F-885E10457408}" type="slidenum">
              <a:rPr lang="en-US" sz="1100">
                <a:solidFill>
                  <a:schemeClr val="bg1"/>
                </a:solidFill>
                <a:latin typeface="Calibri" pitchFamily="34" charset="0"/>
              </a:rPr>
              <a:pPr algn="r" eaLnBrk="1" hangingPunct="1"/>
              <a:t>13</a:t>
            </a:fld>
            <a:endParaRPr lang="en-US" sz="1100">
              <a:solidFill>
                <a:schemeClr val="bg1"/>
              </a:solidFill>
              <a:latin typeface="Calibri" pitchFamily="34" charset="0"/>
            </a:endParaRPr>
          </a:p>
        </p:txBody>
      </p:sp>
      <p:sp>
        <p:nvSpPr>
          <p:cNvPr id="20486" name="Content Placeholder 15"/>
          <p:cNvSpPr txBox="1">
            <a:spLocks/>
          </p:cNvSpPr>
          <p:nvPr/>
        </p:nvSpPr>
        <p:spPr bwMode="auto">
          <a:xfrm>
            <a:off x="4267200" y="4495800"/>
            <a:ext cx="388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marL="1778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endParaRPr lang="en-US" sz="1700" i="1">
              <a:solidFill>
                <a:srgbClr val="632523"/>
              </a:solidFill>
              <a:latin typeface="Times New Roman" pitchFamily="18" charset="0"/>
            </a:endParaRPr>
          </a:p>
          <a:p>
            <a:pPr eaLnBrk="1" hangingPunct="1">
              <a:lnSpc>
                <a:spcPct val="90000"/>
              </a:lnSpc>
            </a:pPr>
            <a:endParaRPr lang="en-US" sz="1700" i="1">
              <a:solidFill>
                <a:srgbClr val="632523"/>
              </a:solidFill>
              <a:latin typeface="Times New Roman" pitchFamily="18" charset="0"/>
            </a:endParaRPr>
          </a:p>
          <a:p>
            <a:pPr eaLnBrk="1" hangingPunct="1">
              <a:lnSpc>
                <a:spcPct val="90000"/>
              </a:lnSpc>
            </a:pPr>
            <a:r>
              <a:rPr lang="en-US" sz="1900" i="1">
                <a:solidFill>
                  <a:srgbClr val="632523"/>
                </a:solidFill>
                <a:latin typeface="Times New Roman" pitchFamily="18" charset="0"/>
              </a:rPr>
              <a:t>Residents on radiology rotations may also face the challenges of insufficiently defined roles.</a:t>
            </a:r>
          </a:p>
        </p:txBody>
      </p:sp>
      <p:sp>
        <p:nvSpPr>
          <p:cNvPr id="19" name="TextBox 18"/>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0488"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20489" name="Picture 12" descr="IMG_1440"/>
          <p:cNvPicPr>
            <a:picLocks noChangeAspect="1" noChangeArrowheads="1"/>
          </p:cNvPicPr>
          <p:nvPr/>
        </p:nvPicPr>
        <p:blipFill>
          <a:blip r:embed="rId10">
            <a:extLst>
              <a:ext uri="{28A0092B-C50C-407E-A947-70E740481C1C}">
                <a14:useLocalDpi xmlns:a14="http://schemas.microsoft.com/office/drawing/2010/main" val="0"/>
              </a:ext>
            </a:extLst>
          </a:blip>
          <a:srcRect l="9023" t="26567" r="6203" b="3760"/>
          <a:stretch>
            <a:fillRect/>
          </a:stretch>
        </p:blipFill>
        <p:spPr bwMode="auto">
          <a:xfrm>
            <a:off x="533400" y="4094163"/>
            <a:ext cx="312420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1981200" y="1905000"/>
            <a:ext cx="6934200" cy="4648200"/>
          </a:xfrm>
        </p:spPr>
        <p:txBody>
          <a:bodyPr rtlCol="0">
            <a:normAutofit/>
          </a:bodyPr>
          <a:lstStyle/>
          <a:p>
            <a:pPr marL="341313" indent="342900" eaLnBrk="1" fontAlgn="auto" hangingPunct="1">
              <a:spcAft>
                <a:spcPts val="400"/>
              </a:spcAft>
              <a:buFont typeface="+mj-lt"/>
              <a:buNone/>
              <a:defRPr/>
            </a:pPr>
            <a:r>
              <a:rPr lang="en-US" sz="2000" smtClean="0">
                <a:solidFill>
                  <a:srgbClr val="0070C0"/>
                </a:solidFill>
                <a:ea typeface="+mn-ea"/>
              </a:rPr>
              <a:t>professional competence </a:t>
            </a:r>
          </a:p>
          <a:p>
            <a:pPr marL="341313" indent="342900" eaLnBrk="1" fontAlgn="auto" hangingPunct="1">
              <a:spcAft>
                <a:spcPts val="400"/>
              </a:spcAft>
              <a:buFont typeface="+mj-lt"/>
              <a:buNone/>
              <a:defRPr/>
            </a:pPr>
            <a:r>
              <a:rPr lang="en-US" sz="2000" smtClean="0">
                <a:solidFill>
                  <a:srgbClr val="0070C0"/>
                </a:solidFill>
                <a:ea typeface="+mn-ea"/>
              </a:rPr>
              <a:t>scientific knowledge</a:t>
            </a:r>
          </a:p>
          <a:p>
            <a:pPr marL="341313" indent="342900" eaLnBrk="1" fontAlgn="auto" hangingPunct="1">
              <a:spcAft>
                <a:spcPts val="400"/>
              </a:spcAft>
              <a:buFont typeface="+mj-lt"/>
              <a:buNone/>
              <a:defRPr/>
            </a:pPr>
            <a:r>
              <a:rPr lang="en-US" sz="2000" smtClean="0">
                <a:solidFill>
                  <a:srgbClr val="0070C0"/>
                </a:solidFill>
                <a:ea typeface="+mn-ea"/>
              </a:rPr>
              <a:t>improving quality of care</a:t>
            </a:r>
          </a:p>
          <a:p>
            <a:pPr indent="685800" eaLnBrk="1" fontAlgn="auto" hangingPunct="1">
              <a:spcBef>
                <a:spcPts val="1200"/>
              </a:spcBef>
              <a:spcAft>
                <a:spcPts val="400"/>
              </a:spcAft>
              <a:buFont typeface="+mj-lt"/>
              <a:buNone/>
              <a:defRPr/>
            </a:pPr>
            <a:r>
              <a:rPr lang="en-US" sz="2000" smtClean="0">
                <a:solidFill>
                  <a:schemeClr val="accent2">
                    <a:lumMod val="75000"/>
                  </a:schemeClr>
                </a:solidFill>
                <a:ea typeface="+mn-ea"/>
              </a:rPr>
              <a:t>professional responsibilities</a:t>
            </a:r>
          </a:p>
          <a:p>
            <a:pPr indent="685800" eaLnBrk="1" fontAlgn="auto" hangingPunct="1">
              <a:spcAft>
                <a:spcPts val="400"/>
              </a:spcAft>
              <a:buFont typeface="+mj-lt"/>
              <a:buNone/>
              <a:defRPr/>
            </a:pPr>
            <a:r>
              <a:rPr lang="en-US" sz="2000" smtClean="0">
                <a:solidFill>
                  <a:schemeClr val="accent2">
                    <a:lumMod val="75000"/>
                  </a:schemeClr>
                </a:solidFill>
                <a:ea typeface="+mn-ea"/>
              </a:rPr>
              <a:t>honesty with patients</a:t>
            </a:r>
          </a:p>
          <a:p>
            <a:pPr indent="685800" eaLnBrk="1" fontAlgn="auto" hangingPunct="1">
              <a:spcAft>
                <a:spcPts val="400"/>
              </a:spcAft>
              <a:buFont typeface="+mj-lt"/>
              <a:buNone/>
              <a:defRPr/>
            </a:pPr>
            <a:r>
              <a:rPr lang="en-US" sz="2000" smtClean="0">
                <a:solidFill>
                  <a:schemeClr val="accent2">
                    <a:lumMod val="75000"/>
                  </a:schemeClr>
                </a:solidFill>
                <a:ea typeface="+mn-ea"/>
              </a:rPr>
              <a:t>patient confidentiality </a:t>
            </a:r>
          </a:p>
          <a:p>
            <a:pPr indent="685800" eaLnBrk="1" fontAlgn="auto" hangingPunct="1">
              <a:spcAft>
                <a:spcPts val="400"/>
              </a:spcAft>
              <a:buFont typeface="+mj-lt"/>
              <a:buNone/>
              <a:defRPr/>
            </a:pPr>
            <a:r>
              <a:rPr lang="en-US" sz="2000" smtClean="0">
                <a:solidFill>
                  <a:schemeClr val="accent2">
                    <a:lumMod val="75000"/>
                  </a:schemeClr>
                </a:solidFill>
                <a:ea typeface="+mn-ea"/>
              </a:rPr>
              <a:t>appropriate patient relationships</a:t>
            </a:r>
          </a:p>
          <a:p>
            <a:pPr indent="1206500" eaLnBrk="1" fontAlgn="auto" hangingPunct="1">
              <a:spcBef>
                <a:spcPts val="1200"/>
              </a:spcBef>
              <a:spcAft>
                <a:spcPts val="400"/>
              </a:spcAft>
              <a:buFont typeface="+mj-lt"/>
              <a:buNone/>
              <a:defRPr/>
            </a:pPr>
            <a:r>
              <a:rPr lang="en-US" sz="2000" smtClean="0">
                <a:solidFill>
                  <a:srgbClr val="307C49"/>
                </a:solidFill>
                <a:ea typeface="+mn-ea"/>
              </a:rPr>
              <a:t>improving access to care </a:t>
            </a:r>
          </a:p>
          <a:p>
            <a:pPr indent="1206500" eaLnBrk="1" fontAlgn="auto" hangingPunct="1">
              <a:spcAft>
                <a:spcPts val="400"/>
              </a:spcAft>
              <a:buFont typeface="+mj-lt"/>
              <a:buNone/>
              <a:defRPr/>
            </a:pPr>
            <a:r>
              <a:rPr lang="en-US" sz="2000" smtClean="0">
                <a:solidFill>
                  <a:srgbClr val="307C49"/>
                </a:solidFill>
                <a:ea typeface="+mn-ea"/>
              </a:rPr>
              <a:t>just distribution of finite resources </a:t>
            </a:r>
          </a:p>
          <a:p>
            <a:pPr indent="1206500" eaLnBrk="1" fontAlgn="auto" hangingPunct="1">
              <a:spcAft>
                <a:spcPts val="400"/>
              </a:spcAft>
              <a:buFont typeface="+mj-lt"/>
              <a:buNone/>
              <a:defRPr/>
            </a:pPr>
            <a:r>
              <a:rPr lang="en-US" sz="2000" smtClean="0">
                <a:solidFill>
                  <a:srgbClr val="307C49"/>
                </a:solidFill>
                <a:ea typeface="+mn-ea"/>
              </a:rPr>
              <a:t>managing conflicts of interest</a:t>
            </a:r>
            <a:endParaRPr lang="en-US" sz="2000">
              <a:solidFill>
                <a:srgbClr val="307C49"/>
              </a:solidFill>
              <a:ea typeface="+mn-ea"/>
            </a:endParaRPr>
          </a:p>
        </p:txBody>
      </p:sp>
      <p:sp>
        <p:nvSpPr>
          <p:cNvPr id="17" name="Text Placeholder 16"/>
          <p:cNvSpPr>
            <a:spLocks noGrp="1"/>
          </p:cNvSpPr>
          <p:nvPr>
            <p:ph type="body" sz="quarter" idx="13"/>
          </p:nvPr>
        </p:nvSpPr>
        <p:spPr>
          <a:xfrm>
            <a:off x="533400" y="762000"/>
            <a:ext cx="5943600" cy="685800"/>
          </a:xfrm>
        </p:spPr>
        <p:txBody>
          <a:bodyPr rtlCol="0">
            <a:noAutofit/>
          </a:bodyPr>
          <a:lstStyle/>
          <a:p>
            <a:pPr eaLnBrk="1" fontAlgn="auto" hangingPunct="1">
              <a:defRPr/>
            </a:pPr>
            <a:r>
              <a:rPr lang="en-US" sz="2400" smtClean="0">
                <a:solidFill>
                  <a:schemeClr val="tx1">
                    <a:lumMod val="65000"/>
                    <a:lumOff val="35000"/>
                  </a:schemeClr>
                </a:solidFill>
                <a:ea typeface="+mn-ea"/>
              </a:rPr>
              <a:t>professionalism in radiology demands commitment to established standards of: </a:t>
            </a:r>
            <a:endParaRPr lang="en-US" sz="2400">
              <a:solidFill>
                <a:schemeClr val="tx1">
                  <a:lumMod val="65000"/>
                  <a:lumOff val="35000"/>
                </a:schemeClr>
              </a:solidFill>
              <a:ea typeface="+mn-ea"/>
            </a:endParaRPr>
          </a:p>
        </p:txBody>
      </p:sp>
      <p:sp>
        <p:nvSpPr>
          <p:cNvPr id="2150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5B78F74-58FA-4D72-9FB2-1A54B24F5EEF}" type="slidenum">
              <a:rPr lang="en-US" sz="1100">
                <a:solidFill>
                  <a:schemeClr val="bg1"/>
                </a:solidFill>
                <a:latin typeface="Calibri" pitchFamily="34" charset="0"/>
              </a:rPr>
              <a:pPr algn="r" eaLnBrk="1" hangingPunct="1"/>
              <a:t>14</a:t>
            </a:fld>
            <a:endParaRPr lang="en-US" sz="1100">
              <a:solidFill>
                <a:schemeClr val="bg1"/>
              </a:solidFill>
              <a:latin typeface="Calibri" pitchFamily="34" charset="0"/>
            </a:endParaRPr>
          </a:p>
        </p:txBody>
      </p:sp>
      <p:sp>
        <p:nvSpPr>
          <p:cNvPr id="8" name="TextBox 7"/>
          <p:cNvSpPr txBox="1"/>
          <p:nvPr/>
        </p:nvSpPr>
        <p:spPr>
          <a:xfrm>
            <a:off x="304800" y="38100"/>
            <a:ext cx="30480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a:t>
            </a:r>
          </a:p>
        </p:txBody>
      </p:sp>
      <p:sp>
        <p:nvSpPr>
          <p:cNvPr id="15" name="TextBox 14"/>
          <p:cNvSpPr txBox="1"/>
          <p:nvPr/>
        </p:nvSpPr>
        <p:spPr>
          <a:xfrm>
            <a:off x="838200" y="2274888"/>
            <a:ext cx="1295400" cy="461962"/>
          </a:xfrm>
          <a:prstGeom prst="rect">
            <a:avLst/>
          </a:prstGeom>
          <a:noFill/>
        </p:spPr>
        <p:txBody>
          <a:bodyPr>
            <a:spAutoFit/>
          </a:bodyPr>
          <a:lstStyle/>
          <a:p>
            <a:pPr fontAlgn="auto">
              <a:spcBef>
                <a:spcPts val="0"/>
              </a:spcBef>
              <a:spcAft>
                <a:spcPts val="0"/>
              </a:spcAft>
              <a:defRPr/>
            </a:pPr>
            <a:r>
              <a:rPr lang="en-US">
                <a:solidFill>
                  <a:schemeClr val="tx2">
                    <a:lumMod val="60000"/>
                    <a:lumOff val="40000"/>
                  </a:schemeClr>
                </a:solidFill>
                <a:ea typeface="+mn-ea"/>
                <a:cs typeface="Arial" pitchFamily="34" charset="0"/>
              </a:rPr>
              <a:t>skills</a:t>
            </a:r>
          </a:p>
        </p:txBody>
      </p:sp>
      <p:sp>
        <p:nvSpPr>
          <p:cNvPr id="18" name="TextBox 17"/>
          <p:cNvSpPr txBox="1"/>
          <p:nvPr/>
        </p:nvSpPr>
        <p:spPr>
          <a:xfrm>
            <a:off x="838200" y="3581400"/>
            <a:ext cx="1593850" cy="461963"/>
          </a:xfrm>
          <a:prstGeom prst="rect">
            <a:avLst/>
          </a:prstGeom>
          <a:noFill/>
        </p:spPr>
        <p:txBody>
          <a:bodyPr>
            <a:spAutoFit/>
          </a:bodyPr>
          <a:lstStyle/>
          <a:p>
            <a:pPr fontAlgn="auto">
              <a:spcBef>
                <a:spcPts val="0"/>
              </a:spcBef>
              <a:spcAft>
                <a:spcPts val="0"/>
              </a:spcAft>
              <a:defRPr/>
            </a:pPr>
            <a:r>
              <a:rPr lang="en-US">
                <a:solidFill>
                  <a:schemeClr val="accent2">
                    <a:lumMod val="75000"/>
                  </a:schemeClr>
                </a:solidFill>
                <a:ea typeface="+mn-ea"/>
                <a:cs typeface="Arial" pitchFamily="34" charset="0"/>
              </a:rPr>
              <a:t>behaviors</a:t>
            </a:r>
          </a:p>
        </p:txBody>
      </p:sp>
      <p:sp>
        <p:nvSpPr>
          <p:cNvPr id="21513" name="TextBox 18"/>
          <p:cNvSpPr txBox="1">
            <a:spLocks noChangeArrowheads="1"/>
          </p:cNvSpPr>
          <p:nvPr/>
        </p:nvSpPr>
        <p:spPr bwMode="auto">
          <a:xfrm>
            <a:off x="838200" y="4876800"/>
            <a:ext cx="190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00">
                <a:solidFill>
                  <a:srgbClr val="307C49"/>
                </a:solidFill>
                <a:cs typeface="Arial" pitchFamily="34" charset="0"/>
              </a:rPr>
              <a:t>social justice &amp; service</a:t>
            </a:r>
          </a:p>
        </p:txBody>
      </p:sp>
      <p:sp>
        <p:nvSpPr>
          <p:cNvPr id="13" name="TextBox 12"/>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1515"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609600" y="1981200"/>
            <a:ext cx="3276600" cy="2438400"/>
          </a:xfrm>
          <a:solidFill>
            <a:schemeClr val="bg1"/>
          </a:solidFill>
          <a:ln w="3175">
            <a:solidFill>
              <a:schemeClr val="tx1"/>
            </a:solidFill>
            <a:miter lim="800000"/>
            <a:headEnd/>
            <a:tailEnd/>
          </a:ln>
          <a:effectLst>
            <a:outerShdw dist="25400" dir="2399979" algn="tl" rotWithShape="0">
              <a:srgbClr val="10253F">
                <a:alpha val="53000"/>
              </a:srgbClr>
            </a:outerShdw>
          </a:effectLst>
        </p:spPr>
        <p:txBody>
          <a:bodyPr/>
          <a:lstStyle/>
          <a:p>
            <a:pPr marL="0" indent="60325" eaLnBrk="1" fontAlgn="auto" hangingPunct="1">
              <a:spcAft>
                <a:spcPts val="0"/>
              </a:spcAft>
              <a:buFont typeface="+mj-lt"/>
              <a:buNone/>
              <a:defRPr/>
            </a:pPr>
            <a:r>
              <a:rPr lang="en-US" sz="2400" b="1" dirty="0" smtClean="0">
                <a:solidFill>
                  <a:schemeClr val="tx1"/>
                </a:solidFill>
                <a:ea typeface="+mn-ea"/>
              </a:rPr>
              <a:t>individual</a:t>
            </a:r>
            <a:r>
              <a:rPr lang="en-US" b="1" dirty="0" smtClean="0">
                <a:solidFill>
                  <a:schemeClr val="tx1"/>
                </a:solidFill>
                <a:ea typeface="+mn-ea"/>
              </a:rPr>
              <a:t> </a:t>
            </a:r>
          </a:p>
          <a:p>
            <a:pPr marL="0" indent="60325" eaLnBrk="1" fontAlgn="auto" hangingPunct="1">
              <a:spcAft>
                <a:spcPts val="0"/>
              </a:spcAft>
              <a:buFont typeface="+mj-lt"/>
              <a:buNone/>
              <a:defRPr/>
            </a:pPr>
            <a:r>
              <a:rPr lang="en-US" dirty="0" smtClean="0">
                <a:ea typeface="+mn-ea"/>
              </a:rPr>
              <a:t>commitment to</a:t>
            </a:r>
          </a:p>
          <a:p>
            <a:pPr indent="-227013" eaLnBrk="1" fontAlgn="auto" hangingPunct="1">
              <a:spcBef>
                <a:spcPts val="1200"/>
              </a:spcBef>
              <a:spcAft>
                <a:spcPts val="600"/>
              </a:spcAft>
              <a:buFont typeface="Arial" pitchFamily="34" charset="0"/>
              <a:buChar char="•"/>
              <a:defRPr/>
            </a:pPr>
            <a:r>
              <a:rPr lang="en-US" dirty="0" smtClean="0">
                <a:solidFill>
                  <a:schemeClr val="accent2">
                    <a:lumMod val="75000"/>
                  </a:schemeClr>
                </a:solidFill>
                <a:ea typeface="+mn-ea"/>
              </a:rPr>
              <a:t>lifelong learning </a:t>
            </a:r>
          </a:p>
          <a:p>
            <a:pPr indent="-227013" eaLnBrk="1" fontAlgn="auto" hangingPunct="1">
              <a:spcAft>
                <a:spcPts val="600"/>
              </a:spcAft>
              <a:buFont typeface="Arial" pitchFamily="34" charset="0"/>
              <a:buChar char="•"/>
              <a:defRPr/>
            </a:pPr>
            <a:r>
              <a:rPr lang="en-US" dirty="0" smtClean="0">
                <a:solidFill>
                  <a:schemeClr val="accent2">
                    <a:lumMod val="75000"/>
                  </a:schemeClr>
                </a:solidFill>
                <a:ea typeface="+mn-ea"/>
              </a:rPr>
              <a:t>creation and spread new knowledge</a:t>
            </a:r>
          </a:p>
          <a:p>
            <a:pPr eaLnBrk="1" fontAlgn="auto" hangingPunct="1">
              <a:buFont typeface="+mj-lt"/>
              <a:buNone/>
              <a:defRPr/>
            </a:pPr>
            <a:endParaRPr lang="en-US" dirty="0">
              <a:ea typeface="+mn-ea"/>
            </a:endParaRPr>
          </a:p>
        </p:txBody>
      </p:sp>
      <p:sp>
        <p:nvSpPr>
          <p:cNvPr id="22532" name="Text Placeholder 16"/>
          <p:cNvSpPr>
            <a:spLocks noGrp="1"/>
          </p:cNvSpPr>
          <p:nvPr>
            <p:ph type="body" sz="quarter" idx="13"/>
          </p:nvPr>
        </p:nvSpPr>
        <p:spPr>
          <a:xfrm>
            <a:off x="457200" y="990600"/>
            <a:ext cx="6934200" cy="1066800"/>
          </a:xfrm>
        </p:spPr>
        <p:txBody>
          <a:bodyPr/>
          <a:lstStyle/>
          <a:p>
            <a:pPr eaLnBrk="1" hangingPunct="1">
              <a:spcBef>
                <a:spcPct val="0"/>
              </a:spcBef>
            </a:pPr>
            <a:r>
              <a:rPr lang="en-US" sz="1800" smtClean="0">
                <a:solidFill>
                  <a:srgbClr val="0070C0"/>
                </a:solidFill>
                <a:ea typeface="ＭＳ Ｐゴシック" pitchFamily="34" charset="-128"/>
              </a:rPr>
              <a:t>1.</a:t>
            </a:r>
            <a:r>
              <a:rPr lang="en-US" smtClean="0">
                <a:solidFill>
                  <a:srgbClr val="0070C0"/>
                </a:solidFill>
                <a:ea typeface="ＭＳ Ｐゴシック" pitchFamily="34" charset="-128"/>
              </a:rPr>
              <a:t>  </a:t>
            </a:r>
            <a:r>
              <a:rPr lang="en-US" sz="2400" smtClean="0">
                <a:solidFill>
                  <a:srgbClr val="0070C0"/>
                </a:solidFill>
                <a:ea typeface="ＭＳ Ｐゴシック" pitchFamily="34" charset="-128"/>
              </a:rPr>
              <a:t>professional competence and scientific knowledge </a:t>
            </a:r>
          </a:p>
        </p:txBody>
      </p:sp>
      <p:sp>
        <p:nvSpPr>
          <p:cNvPr id="2253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35192A3-31C0-4912-AC0B-32472E0D481F}" type="slidenum">
              <a:rPr lang="en-US" sz="1100">
                <a:solidFill>
                  <a:schemeClr val="bg1"/>
                </a:solidFill>
                <a:latin typeface="Calibri" pitchFamily="34" charset="0"/>
              </a:rPr>
              <a:pPr algn="r" eaLnBrk="1" hangingPunct="1"/>
              <a:t>15</a:t>
            </a:fld>
            <a:endParaRPr lang="en-US" sz="1100">
              <a:solidFill>
                <a:schemeClr val="bg1"/>
              </a:solidFill>
              <a:latin typeface="Calibri" pitchFamily="34" charset="0"/>
            </a:endParaRPr>
          </a:p>
        </p:txBody>
      </p:sp>
      <p:sp>
        <p:nvSpPr>
          <p:cNvPr id="12" name="Content Placeholder 15"/>
          <p:cNvSpPr txBox="1">
            <a:spLocks/>
          </p:cNvSpPr>
          <p:nvPr/>
        </p:nvSpPr>
        <p:spPr bwMode="auto">
          <a:xfrm>
            <a:off x="4267200" y="3429000"/>
            <a:ext cx="3276600" cy="1981200"/>
          </a:xfrm>
          <a:prstGeom prst="rect">
            <a:avLst/>
          </a:prstGeom>
          <a:solidFill>
            <a:schemeClr val="bg1"/>
          </a:solidFill>
          <a:ln w="3175">
            <a:solidFill>
              <a:schemeClr val="tx1"/>
            </a:solidFill>
            <a:miter lim="800000"/>
            <a:headEnd/>
            <a:tailEnd/>
          </a:ln>
          <a:effectLst>
            <a:outerShdw dist="25400" dir="2399979" algn="tl" rotWithShape="0">
              <a:srgbClr val="10253F">
                <a:alpha val="53000"/>
              </a:srgbClr>
            </a:outerShdw>
          </a:effectLst>
        </p:spPr>
        <p:txBody>
          <a:bodyPr/>
          <a:lstStyle/>
          <a:p>
            <a:pPr marL="171450" indent="-58738" fontAlgn="auto">
              <a:spcBef>
                <a:spcPts val="0"/>
              </a:spcBef>
              <a:spcAft>
                <a:spcPts val="1200"/>
              </a:spcAft>
              <a:buSzPct val="80000"/>
              <a:buFont typeface="+mj-lt"/>
              <a:buNone/>
              <a:defRPr/>
            </a:pPr>
            <a:r>
              <a:rPr lang="en-US">
                <a:solidFill>
                  <a:schemeClr val="tx1">
                    <a:lumMod val="75000"/>
                    <a:lumOff val="25000"/>
                  </a:schemeClr>
                </a:solidFill>
                <a:latin typeface="Times New Roman" pitchFamily="18" charset="0"/>
                <a:ea typeface="+mn-ea"/>
              </a:rPr>
              <a:t> </a:t>
            </a:r>
            <a:r>
              <a:rPr lang="en-US" sz="2200">
                <a:latin typeface="Times New Roman" pitchFamily="18" charset="0"/>
                <a:ea typeface="+mn-ea"/>
              </a:rPr>
              <a:t>medical</a:t>
            </a:r>
            <a:r>
              <a:rPr lang="en-US">
                <a:latin typeface="Times New Roman" pitchFamily="18" charset="0"/>
                <a:ea typeface="+mn-ea"/>
              </a:rPr>
              <a:t> </a:t>
            </a:r>
            <a:r>
              <a:rPr lang="en-US" b="1">
                <a:latin typeface="Times New Roman" pitchFamily="18" charset="0"/>
                <a:ea typeface="+mn-ea"/>
              </a:rPr>
              <a:t>community</a:t>
            </a:r>
            <a:r>
              <a:rPr lang="en-US">
                <a:latin typeface="Times New Roman" pitchFamily="18" charset="0"/>
                <a:ea typeface="+mn-ea"/>
              </a:rPr>
              <a:t> </a:t>
            </a:r>
            <a:r>
              <a:rPr lang="en-US" sz="2200">
                <a:solidFill>
                  <a:schemeClr val="tx1">
                    <a:lumMod val="75000"/>
                    <a:lumOff val="25000"/>
                  </a:schemeClr>
                </a:solidFill>
                <a:latin typeface="Times New Roman" pitchFamily="18" charset="0"/>
                <a:ea typeface="+mn-ea"/>
              </a:rPr>
              <a:t>commitment to</a:t>
            </a:r>
          </a:p>
          <a:p>
            <a:pPr marL="457200" indent="-227013" fontAlgn="auto">
              <a:spcBef>
                <a:spcPts val="0"/>
              </a:spcBef>
              <a:spcAft>
                <a:spcPts val="600"/>
              </a:spcAft>
              <a:buSzPct val="80000"/>
              <a:buFont typeface="Arial" pitchFamily="34" charset="0"/>
              <a:buChar char="•"/>
              <a:defRPr/>
            </a:pPr>
            <a:r>
              <a:rPr lang="en-US" sz="2200">
                <a:solidFill>
                  <a:schemeClr val="accent2">
                    <a:lumMod val="75000"/>
                  </a:schemeClr>
                </a:solidFill>
                <a:latin typeface="Times New Roman" pitchFamily="18" charset="0"/>
                <a:ea typeface="+mn-ea"/>
              </a:rPr>
              <a:t>high standards </a:t>
            </a:r>
          </a:p>
          <a:p>
            <a:pPr marL="457200" indent="-227013" fontAlgn="auto">
              <a:spcBef>
                <a:spcPts val="0"/>
              </a:spcBef>
              <a:spcAft>
                <a:spcPts val="600"/>
              </a:spcAft>
              <a:buSzPct val="80000"/>
              <a:buFont typeface="Arial" pitchFamily="34" charset="0"/>
              <a:buChar char="•"/>
              <a:defRPr/>
            </a:pPr>
            <a:r>
              <a:rPr lang="en-US" sz="2200">
                <a:solidFill>
                  <a:schemeClr val="accent2">
                    <a:lumMod val="75000"/>
                  </a:schemeClr>
                </a:solidFill>
                <a:latin typeface="Times New Roman" pitchFamily="18" charset="0"/>
                <a:ea typeface="+mn-ea"/>
              </a:rPr>
              <a:t>rigorous assessment of member competence</a:t>
            </a:r>
          </a:p>
          <a:p>
            <a:pPr marL="457200" indent="-457200" fontAlgn="auto">
              <a:spcBef>
                <a:spcPts val="0"/>
              </a:spcBef>
              <a:spcAft>
                <a:spcPts val="1200"/>
              </a:spcAft>
              <a:buSzPct val="80000"/>
              <a:buFont typeface="+mj-lt"/>
              <a:buNone/>
              <a:defRPr/>
            </a:pPr>
            <a:endParaRPr lang="en-US" sz="2200">
              <a:solidFill>
                <a:schemeClr val="tx1">
                  <a:lumMod val="75000"/>
                  <a:lumOff val="25000"/>
                </a:schemeClr>
              </a:solidFill>
              <a:latin typeface="Times New Roman" pitchFamily="18" charset="0"/>
              <a:ea typeface="+mn-ea"/>
            </a:endParaRPr>
          </a:p>
        </p:txBody>
      </p:sp>
      <p:sp>
        <p:nvSpPr>
          <p:cNvPr id="14" name="TextBox 13"/>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2537"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1295400" y="1447800"/>
            <a:ext cx="3505200" cy="1752600"/>
          </a:xfrm>
          <a:solidFill>
            <a:schemeClr val="bg1"/>
          </a:solidFill>
          <a:ln w="3175">
            <a:solidFill>
              <a:schemeClr val="tx1"/>
            </a:solidFill>
            <a:miter lim="800000"/>
            <a:headEnd/>
            <a:tailEnd/>
          </a:ln>
          <a:effectLst>
            <a:outerShdw dist="25400" dir="2399979" algn="tl" rotWithShape="0">
              <a:srgbClr val="10253F">
                <a:alpha val="53000"/>
              </a:srgbClr>
            </a:outerShdw>
          </a:effectLst>
        </p:spPr>
        <p:txBody>
          <a:bodyPr/>
          <a:lstStyle/>
          <a:p>
            <a:pPr marL="111125" indent="0" eaLnBrk="1" fontAlgn="auto" hangingPunct="1">
              <a:spcAft>
                <a:spcPts val="600"/>
              </a:spcAft>
              <a:buFont typeface="+mj-lt"/>
              <a:buNone/>
              <a:defRPr/>
            </a:pPr>
            <a:r>
              <a:rPr lang="en-US" sz="2400" b="1" dirty="0" smtClean="0">
                <a:ea typeface="+mn-ea"/>
              </a:rPr>
              <a:t>clinical competence </a:t>
            </a:r>
          </a:p>
          <a:p>
            <a:pPr marL="111125" indent="0" eaLnBrk="1" fontAlgn="auto" hangingPunct="1">
              <a:spcAft>
                <a:spcPts val="0"/>
              </a:spcAft>
              <a:buFont typeface="+mj-lt"/>
              <a:buNone/>
              <a:defRPr/>
            </a:pPr>
            <a:r>
              <a:rPr lang="en-US" sz="2400" dirty="0" smtClean="0">
                <a:solidFill>
                  <a:schemeClr val="accent2">
                    <a:lumMod val="75000"/>
                  </a:schemeClr>
                </a:solidFill>
                <a:ea typeface="+mn-ea"/>
                <a:cs typeface="+mn-cs"/>
              </a:rPr>
              <a:t>ongoing process through professional career</a:t>
            </a:r>
          </a:p>
          <a:p>
            <a:pPr eaLnBrk="1" fontAlgn="auto" hangingPunct="1">
              <a:buFont typeface="+mj-lt"/>
              <a:buNone/>
              <a:defRPr/>
            </a:pPr>
            <a:endParaRPr lang="en-US" dirty="0">
              <a:ea typeface="+mn-ea"/>
            </a:endParaRPr>
          </a:p>
        </p:txBody>
      </p:sp>
      <p:sp>
        <p:nvSpPr>
          <p:cNvPr id="23556" name="Text Placeholder 16"/>
          <p:cNvSpPr>
            <a:spLocks noGrp="1"/>
          </p:cNvSpPr>
          <p:nvPr>
            <p:ph type="body" sz="quarter" idx="13"/>
          </p:nvPr>
        </p:nvSpPr>
        <p:spPr>
          <a:xfrm>
            <a:off x="457200" y="685800"/>
            <a:ext cx="6934200" cy="430213"/>
          </a:xfrm>
        </p:spPr>
        <p:txBody>
          <a:bodyPr/>
          <a:lstStyle/>
          <a:p>
            <a:pPr eaLnBrk="1" hangingPunct="1">
              <a:spcBef>
                <a:spcPct val="0"/>
              </a:spcBef>
            </a:pPr>
            <a:r>
              <a:rPr lang="en-US" sz="1800" smtClean="0">
                <a:solidFill>
                  <a:srgbClr val="0070C0"/>
                </a:solidFill>
                <a:ea typeface="ＭＳ Ｐゴシック" pitchFamily="34" charset="-128"/>
              </a:rPr>
              <a:t>2.</a:t>
            </a:r>
            <a:r>
              <a:rPr lang="en-US" smtClean="0">
                <a:solidFill>
                  <a:srgbClr val="0070C0"/>
                </a:solidFill>
                <a:ea typeface="ＭＳ Ｐゴシック" pitchFamily="34" charset="-128"/>
              </a:rPr>
              <a:t>   Improving Quality of Care </a:t>
            </a:r>
          </a:p>
        </p:txBody>
      </p:sp>
      <p:sp>
        <p:nvSpPr>
          <p:cNvPr id="2355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453EBB9-3C6E-4B5C-908B-B97AA5E98AB5}" type="slidenum">
              <a:rPr lang="en-US" sz="1100">
                <a:solidFill>
                  <a:schemeClr val="bg1"/>
                </a:solidFill>
                <a:latin typeface="Calibri" pitchFamily="34" charset="0"/>
              </a:rPr>
              <a:pPr algn="r" eaLnBrk="1" hangingPunct="1"/>
              <a:t>16</a:t>
            </a:fld>
            <a:endParaRPr lang="en-US" sz="1100">
              <a:solidFill>
                <a:schemeClr val="bg1"/>
              </a:solidFill>
              <a:latin typeface="Calibri" pitchFamily="34" charset="0"/>
            </a:endParaRPr>
          </a:p>
        </p:txBody>
      </p:sp>
      <p:sp>
        <p:nvSpPr>
          <p:cNvPr id="12" name="Content Placeholder 15"/>
          <p:cNvSpPr txBox="1">
            <a:spLocks/>
          </p:cNvSpPr>
          <p:nvPr/>
        </p:nvSpPr>
        <p:spPr bwMode="auto">
          <a:xfrm>
            <a:off x="2209800" y="3581400"/>
            <a:ext cx="3429000" cy="2286000"/>
          </a:xfrm>
          <a:prstGeom prst="rect">
            <a:avLst/>
          </a:prstGeom>
          <a:solidFill>
            <a:schemeClr val="bg1"/>
          </a:solidFill>
          <a:ln w="3175">
            <a:solidFill>
              <a:schemeClr val="tx1"/>
            </a:solidFill>
            <a:miter lim="800000"/>
            <a:headEnd/>
            <a:tailEnd/>
          </a:ln>
          <a:effectLst>
            <a:outerShdw dist="25400" dir="2399979" algn="tl" rotWithShape="0">
              <a:srgbClr val="10253F">
                <a:alpha val="53000"/>
              </a:srgbClr>
            </a:outerShdw>
          </a:effectLst>
        </p:spPr>
        <p:txBody>
          <a:bodyPr/>
          <a:lstStyle/>
          <a:p>
            <a:pPr marL="171450" indent="-58738" fontAlgn="auto">
              <a:spcBef>
                <a:spcPts val="0"/>
              </a:spcBef>
              <a:spcAft>
                <a:spcPts val="1200"/>
              </a:spcAft>
              <a:buSzPct val="80000"/>
              <a:buFont typeface="+mj-lt"/>
              <a:buNone/>
              <a:defRPr/>
            </a:pPr>
            <a:r>
              <a:rPr lang="en-US" dirty="0">
                <a:solidFill>
                  <a:schemeClr val="tx1">
                    <a:lumMod val="75000"/>
                    <a:lumOff val="25000"/>
                  </a:schemeClr>
                </a:solidFill>
                <a:latin typeface="Times New Roman" pitchFamily="18" charset="0"/>
                <a:ea typeface="+mn-ea"/>
              </a:rPr>
              <a:t> </a:t>
            </a:r>
            <a:r>
              <a:rPr lang="en-US" sz="2200" b="1" dirty="0">
                <a:solidFill>
                  <a:schemeClr val="tx1">
                    <a:lumMod val="75000"/>
                    <a:lumOff val="25000"/>
                  </a:schemeClr>
                </a:solidFill>
                <a:latin typeface="Times New Roman" pitchFamily="18" charset="0"/>
                <a:ea typeface="+mn-ea"/>
                <a:cs typeface="Times New Roman" pitchFamily="18" charset="0"/>
              </a:rPr>
              <a:t>collaborative work</a:t>
            </a:r>
          </a:p>
          <a:p>
            <a:pPr marL="457200" indent="-227013" fontAlgn="auto">
              <a:spcBef>
                <a:spcPts val="0"/>
              </a:spcBef>
              <a:spcAft>
                <a:spcPts val="400"/>
              </a:spcAft>
              <a:buSzPct val="80000"/>
              <a:buFont typeface="Arial" pitchFamily="34" charset="0"/>
              <a:buChar char="•"/>
              <a:defRPr/>
            </a:pPr>
            <a:r>
              <a:rPr lang="en-US" sz="2200" dirty="0">
                <a:solidFill>
                  <a:schemeClr val="accent2">
                    <a:lumMod val="75000"/>
                  </a:schemeClr>
                </a:solidFill>
                <a:latin typeface="Times New Roman" pitchFamily="18" charset="0"/>
                <a:ea typeface="+mn-ea"/>
              </a:rPr>
              <a:t>reduce medical error </a:t>
            </a:r>
          </a:p>
          <a:p>
            <a:pPr marL="457200" indent="-227013" fontAlgn="auto">
              <a:spcBef>
                <a:spcPts val="0"/>
              </a:spcBef>
              <a:spcAft>
                <a:spcPts val="400"/>
              </a:spcAft>
              <a:buSzPct val="80000"/>
              <a:buFont typeface="Arial" pitchFamily="34" charset="0"/>
              <a:buChar char="•"/>
              <a:defRPr/>
            </a:pPr>
            <a:r>
              <a:rPr lang="en-US" sz="2200" dirty="0">
                <a:solidFill>
                  <a:schemeClr val="accent2">
                    <a:lumMod val="75000"/>
                  </a:schemeClr>
                </a:solidFill>
                <a:latin typeface="Times New Roman" pitchFamily="18" charset="0"/>
                <a:ea typeface="+mn-ea"/>
              </a:rPr>
              <a:t>increase patient safety</a:t>
            </a:r>
          </a:p>
          <a:p>
            <a:pPr marL="457200" indent="-227013" fontAlgn="auto">
              <a:spcBef>
                <a:spcPts val="0"/>
              </a:spcBef>
              <a:spcAft>
                <a:spcPts val="400"/>
              </a:spcAft>
              <a:buSzPct val="80000"/>
              <a:buFont typeface="Arial" pitchFamily="34" charset="0"/>
              <a:buChar char="•"/>
              <a:defRPr/>
            </a:pPr>
            <a:r>
              <a:rPr lang="en-US" sz="2200" dirty="0">
                <a:solidFill>
                  <a:schemeClr val="accent2">
                    <a:lumMod val="75000"/>
                  </a:schemeClr>
                </a:solidFill>
                <a:latin typeface="Times New Roman" pitchFamily="18" charset="0"/>
                <a:ea typeface="+mn-ea"/>
              </a:rPr>
              <a:t>maximize resources</a:t>
            </a:r>
          </a:p>
          <a:p>
            <a:pPr marL="457200" indent="-227013" fontAlgn="auto">
              <a:spcBef>
                <a:spcPts val="0"/>
              </a:spcBef>
              <a:spcAft>
                <a:spcPts val="400"/>
              </a:spcAft>
              <a:buSzPct val="80000"/>
              <a:buFont typeface="Arial" pitchFamily="34" charset="0"/>
              <a:buChar char="•"/>
              <a:defRPr/>
            </a:pPr>
            <a:r>
              <a:rPr lang="en-US" sz="2200" dirty="0">
                <a:solidFill>
                  <a:schemeClr val="accent2">
                    <a:lumMod val="75000"/>
                  </a:schemeClr>
                </a:solidFill>
                <a:latin typeface="Times New Roman" pitchFamily="18" charset="0"/>
                <a:ea typeface="+mn-ea"/>
              </a:rPr>
              <a:t>optimize outcomes</a:t>
            </a:r>
          </a:p>
          <a:p>
            <a:pPr marL="457200" indent="-457200" fontAlgn="auto">
              <a:spcBef>
                <a:spcPts val="0"/>
              </a:spcBef>
              <a:spcAft>
                <a:spcPts val="1200"/>
              </a:spcAft>
              <a:buSzPct val="80000"/>
              <a:buFont typeface="+mj-lt"/>
              <a:buNone/>
              <a:defRPr/>
            </a:pPr>
            <a:endParaRPr lang="en-US" sz="2200" dirty="0">
              <a:solidFill>
                <a:schemeClr val="tx1">
                  <a:lumMod val="75000"/>
                  <a:lumOff val="25000"/>
                </a:schemeClr>
              </a:solidFill>
              <a:latin typeface="Times New Roman" pitchFamily="18" charset="0"/>
              <a:ea typeface="+mn-ea"/>
            </a:endParaRPr>
          </a:p>
        </p:txBody>
      </p:sp>
      <p:sp>
        <p:nvSpPr>
          <p:cNvPr id="14" name="TextBox 13"/>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3561"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57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4C92D0F-414A-4D6E-B022-61D034BFDB0D}" type="slidenum">
              <a:rPr lang="en-US" sz="1100">
                <a:solidFill>
                  <a:schemeClr val="bg1"/>
                </a:solidFill>
                <a:latin typeface="Calibri" pitchFamily="34" charset="0"/>
              </a:rPr>
              <a:pPr algn="r" eaLnBrk="1" hangingPunct="1"/>
              <a:t>17</a:t>
            </a:fld>
            <a:endParaRPr lang="en-US" sz="1100">
              <a:solidFill>
                <a:schemeClr val="bg1"/>
              </a:solidFill>
              <a:latin typeface="Calibri" pitchFamily="34" charset="0"/>
            </a:endParaRPr>
          </a:p>
        </p:txBody>
      </p:sp>
      <p:sp>
        <p:nvSpPr>
          <p:cNvPr id="13" name="TextBox 12"/>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1" name="Content Placeholder 15"/>
          <p:cNvSpPr txBox="1">
            <a:spLocks/>
          </p:cNvSpPr>
          <p:nvPr/>
        </p:nvSpPr>
        <p:spPr bwMode="auto">
          <a:xfrm>
            <a:off x="838200" y="2133600"/>
            <a:ext cx="6172200" cy="3048000"/>
          </a:xfrm>
          <a:prstGeom prst="rect">
            <a:avLst/>
          </a:prstGeom>
          <a:solidFill>
            <a:srgbClr val="F9FCFD"/>
          </a:solidFill>
          <a:ln w="3175">
            <a:solidFill>
              <a:schemeClr val="tx1"/>
            </a:solidFill>
            <a:miter lim="800000"/>
            <a:headEnd/>
            <a:tailEnd/>
          </a:ln>
          <a:effectLst>
            <a:outerShdw dist="25400" dir="2399979" algn="tl" rotWithShape="0">
              <a:srgbClr val="10253F">
                <a:alpha val="53000"/>
              </a:srgbClr>
            </a:outerShdw>
          </a:effectLst>
        </p:spPr>
        <p:txBody>
          <a:bodyPr tIns="182880" rIns="182880" bIns="182880"/>
          <a:lstStyle/>
          <a:p>
            <a:pPr marL="171450" indent="-107950" fontAlgn="auto">
              <a:spcBef>
                <a:spcPts val="0"/>
              </a:spcBef>
              <a:spcAft>
                <a:spcPts val="1200"/>
              </a:spcAft>
              <a:buSzPct val="80000"/>
              <a:buFont typeface="+mj-lt"/>
              <a:buNone/>
              <a:defRPr/>
            </a:pPr>
            <a:r>
              <a:rPr lang="en-US" dirty="0">
                <a:solidFill>
                  <a:schemeClr val="tx1">
                    <a:lumMod val="75000"/>
                    <a:lumOff val="25000"/>
                  </a:schemeClr>
                </a:solidFill>
                <a:latin typeface="Times New Roman" pitchFamily="18" charset="0"/>
                <a:ea typeface="+mn-ea"/>
              </a:rPr>
              <a:t> </a:t>
            </a:r>
            <a:r>
              <a:rPr lang="en-US" sz="2200" dirty="0">
                <a:solidFill>
                  <a:schemeClr val="tx1">
                    <a:lumMod val="75000"/>
                    <a:lumOff val="25000"/>
                  </a:schemeClr>
                </a:solidFill>
                <a:latin typeface="Times New Roman" pitchFamily="18" charset="0"/>
                <a:ea typeface="+mn-ea"/>
              </a:rPr>
              <a:t>effective </a:t>
            </a:r>
            <a:r>
              <a:rPr lang="en-US" sz="2200" b="1" dirty="0">
                <a:latin typeface="Times New Roman" pitchFamily="18" charset="0"/>
                <a:ea typeface="+mn-ea"/>
              </a:rPr>
              <a:t>collaboration </a:t>
            </a:r>
            <a:r>
              <a:rPr lang="en-US" sz="2200" dirty="0">
                <a:latin typeface="Times New Roman" pitchFamily="18" charset="0"/>
                <a:ea typeface="+mn-ea"/>
              </a:rPr>
              <a:t>is essential, and involves</a:t>
            </a:r>
          </a:p>
          <a:p>
            <a:pPr marL="571500" indent="-279400" fontAlgn="auto">
              <a:spcBef>
                <a:spcPts val="0"/>
              </a:spcBef>
              <a:spcAft>
                <a:spcPts val="600"/>
              </a:spcAft>
              <a:buFont typeface="Arial" pitchFamily="34" charset="0"/>
              <a:buChar char="•"/>
              <a:defRPr/>
            </a:pPr>
            <a:r>
              <a:rPr lang="en-US" sz="2200" dirty="0">
                <a:solidFill>
                  <a:schemeClr val="accent2">
                    <a:lumMod val="75000"/>
                  </a:schemeClr>
                </a:solidFill>
                <a:latin typeface="Times New Roman" pitchFamily="18" charset="0"/>
                <a:ea typeface="+mn-ea"/>
              </a:rPr>
              <a:t>accessing clinical information on a patient</a:t>
            </a:r>
          </a:p>
          <a:p>
            <a:pPr marL="571500" indent="-279400" fontAlgn="auto">
              <a:spcBef>
                <a:spcPts val="0"/>
              </a:spcBef>
              <a:spcAft>
                <a:spcPts val="600"/>
              </a:spcAft>
              <a:buFont typeface="Arial" pitchFamily="34" charset="0"/>
              <a:buChar char="•"/>
              <a:defRPr/>
            </a:pPr>
            <a:r>
              <a:rPr lang="en-US" sz="2200" dirty="0">
                <a:solidFill>
                  <a:schemeClr val="accent2">
                    <a:lumMod val="75000"/>
                  </a:schemeClr>
                </a:solidFill>
                <a:latin typeface="Times New Roman" pitchFamily="18" charset="0"/>
                <a:ea typeface="+mn-ea"/>
              </a:rPr>
              <a:t>timely reporting of critical findings to clinician</a:t>
            </a:r>
          </a:p>
          <a:p>
            <a:pPr marL="571500" indent="-279400" fontAlgn="auto">
              <a:spcBef>
                <a:spcPts val="0"/>
              </a:spcBef>
              <a:spcAft>
                <a:spcPts val="600"/>
              </a:spcAft>
              <a:buFont typeface="Arial" pitchFamily="34" charset="0"/>
              <a:buChar char="•"/>
              <a:defRPr/>
            </a:pPr>
            <a:r>
              <a:rPr lang="en-US" sz="2200" dirty="0">
                <a:solidFill>
                  <a:schemeClr val="accent2">
                    <a:lumMod val="75000"/>
                  </a:schemeClr>
                </a:solidFill>
                <a:latin typeface="Times New Roman" pitchFamily="18" charset="0"/>
                <a:ea typeface="+mn-ea"/>
              </a:rPr>
              <a:t>clear noting of discrepancies in on-call report</a:t>
            </a:r>
          </a:p>
          <a:p>
            <a:pPr marL="571500" indent="-279400" fontAlgn="auto">
              <a:spcBef>
                <a:spcPts val="0"/>
              </a:spcBef>
              <a:spcAft>
                <a:spcPts val="600"/>
              </a:spcAft>
              <a:buFont typeface="Arial" pitchFamily="34" charset="0"/>
              <a:buChar char="•"/>
              <a:defRPr/>
            </a:pPr>
            <a:r>
              <a:rPr lang="en-US" sz="2200" dirty="0">
                <a:solidFill>
                  <a:schemeClr val="accent2">
                    <a:lumMod val="75000"/>
                  </a:schemeClr>
                </a:solidFill>
                <a:latin typeface="Times New Roman" pitchFamily="18" charset="0"/>
                <a:ea typeface="+mn-ea"/>
              </a:rPr>
              <a:t>thorough documentation of all communication with clinicians in patient record</a:t>
            </a:r>
          </a:p>
        </p:txBody>
      </p:sp>
      <p:sp>
        <p:nvSpPr>
          <p:cNvPr id="17" name="TextBox 16"/>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8" name="Rectangle 17"/>
          <p:cNvSpPr/>
          <p:nvPr/>
        </p:nvSpPr>
        <p:spPr>
          <a:xfrm>
            <a:off x="304800" y="457200"/>
            <a:ext cx="4167188" cy="369888"/>
          </a:xfrm>
          <a:prstGeom prst="rect">
            <a:avLst/>
          </a:prstGeom>
        </p:spPr>
        <p:txBody>
          <a:bodyPr wrap="none">
            <a:spAutoFit/>
          </a:bodyPr>
          <a:lstStyle/>
          <a:p>
            <a:pPr fontAlgn="auto">
              <a:spcBef>
                <a:spcPts val="0"/>
              </a:spcBef>
              <a:spcAft>
                <a:spcPts val="0"/>
              </a:spcAft>
              <a:defRPr/>
            </a:pPr>
            <a:r>
              <a:rPr lang="en-US" sz="1800" dirty="0">
                <a:solidFill>
                  <a:schemeClr val="bg1">
                    <a:lumMod val="50000"/>
                  </a:schemeClr>
                </a:solidFill>
                <a:latin typeface="Times New Roman" pitchFamily="18" charset="0"/>
                <a:ea typeface="+mn-ea"/>
              </a:rPr>
              <a:t>Commitment to Improving Quality of Care</a:t>
            </a:r>
            <a:endParaRPr lang="en-US" sz="1800" dirty="0">
              <a:solidFill>
                <a:schemeClr val="bg1">
                  <a:lumMod val="50000"/>
                </a:schemeClr>
              </a:solidFill>
              <a:latin typeface="+mn-lt"/>
              <a:ea typeface="+mn-ea"/>
            </a:endParaRPr>
          </a:p>
        </p:txBody>
      </p:sp>
      <p:sp>
        <p:nvSpPr>
          <p:cNvPr id="2458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603" name="Content Placeholder 15"/>
          <p:cNvSpPr>
            <a:spLocks noGrp="1"/>
          </p:cNvSpPr>
          <p:nvPr>
            <p:ph idx="1"/>
          </p:nvPr>
        </p:nvSpPr>
        <p:spPr>
          <a:xfrm>
            <a:off x="1066800" y="2133600"/>
            <a:ext cx="6477000" cy="2819400"/>
          </a:xfrm>
        </p:spPr>
        <p:txBody>
          <a:bodyPr/>
          <a:lstStyle/>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 Approve and schedule the exam</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 Refuse to perform the exam</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 Refer to the ACR Appropriateness Criteria</a:t>
            </a:r>
            <a:r>
              <a:rPr lang="en-US" sz="2000" baseline="30000" smtClean="0">
                <a:solidFill>
                  <a:srgbClr val="404040"/>
                </a:solidFill>
                <a:ea typeface="ＭＳ Ｐゴシック" pitchFamily="34" charset="-128"/>
              </a:rPr>
              <a:t>®</a:t>
            </a:r>
            <a:r>
              <a:rPr lang="en-US" smtClean="0">
                <a:solidFill>
                  <a:srgbClr val="404040"/>
                </a:solidFill>
                <a:ea typeface="ＭＳ Ｐゴシック" pitchFamily="34" charset="-128"/>
              </a:rPr>
              <a:t> </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 Ask if the patient had foot radiographs already</a:t>
            </a:r>
          </a:p>
          <a:p>
            <a:pPr eaLnBrk="1" hangingPunct="1">
              <a:spcBef>
                <a:spcPct val="0"/>
              </a:spcBef>
              <a:buFont typeface="Times New Roman" pitchFamily="18" charset="0"/>
              <a:buAutoNum type="alphaUcPeriod"/>
            </a:pPr>
            <a:endParaRPr lang="en-US" smtClean="0">
              <a:solidFill>
                <a:srgbClr val="404040"/>
              </a:solidFill>
              <a:ea typeface="ＭＳ Ｐゴシック" pitchFamily="34" charset="-128"/>
            </a:endParaRPr>
          </a:p>
        </p:txBody>
      </p:sp>
      <p:sp>
        <p:nvSpPr>
          <p:cNvPr id="25604" name="Text Placeholder 16"/>
          <p:cNvSpPr>
            <a:spLocks noGrp="1"/>
          </p:cNvSpPr>
          <p:nvPr>
            <p:ph type="body" sz="quarter" idx="13"/>
          </p:nvPr>
        </p:nvSpPr>
        <p:spPr>
          <a:xfrm>
            <a:off x="762000" y="1066800"/>
            <a:ext cx="6629400" cy="1447800"/>
          </a:xfrm>
        </p:spPr>
        <p:txBody>
          <a:bodyPr/>
          <a:lstStyle/>
          <a:p>
            <a:pPr eaLnBrk="1" hangingPunct="1">
              <a:spcBef>
                <a:spcPct val="0"/>
              </a:spcBef>
            </a:pPr>
            <a:r>
              <a:rPr lang="en-US" smtClean="0">
                <a:solidFill>
                  <a:srgbClr val="953735"/>
                </a:solidFill>
                <a:ea typeface="ＭＳ Ｐゴシック" pitchFamily="34" charset="-128"/>
              </a:rPr>
              <a:t>    While you are on MSK rotation, the ED physician requests a CT of the foot in a diabetic patient to rule out osteomyelitis. What should be your next step? </a:t>
            </a:r>
          </a:p>
          <a:p>
            <a:pPr eaLnBrk="1" hangingPunct="1">
              <a:spcBef>
                <a:spcPct val="0"/>
              </a:spcBef>
            </a:pPr>
            <a:endParaRPr lang="en-US" smtClean="0">
              <a:solidFill>
                <a:srgbClr val="953735"/>
              </a:solidFill>
              <a:ea typeface="ＭＳ Ｐゴシック" pitchFamily="34" charset="-128"/>
            </a:endParaRPr>
          </a:p>
        </p:txBody>
      </p:sp>
      <p:sp>
        <p:nvSpPr>
          <p:cNvPr id="25605"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2345DCA-9F20-49AD-8D38-4B36A42DB0E6}" type="slidenum">
              <a:rPr lang="en-US" sz="1100">
                <a:solidFill>
                  <a:schemeClr val="bg1"/>
                </a:solidFill>
                <a:latin typeface="Calibri" pitchFamily="34" charset="0"/>
              </a:rPr>
              <a:pPr algn="r" eaLnBrk="1" hangingPunct="1"/>
              <a:t>18</a:t>
            </a:fld>
            <a:endParaRPr lang="en-US" sz="1100">
              <a:solidFill>
                <a:schemeClr val="bg1"/>
              </a:solidFill>
              <a:latin typeface="Calibri" pitchFamily="34" charset="0"/>
            </a:endParaRPr>
          </a:p>
        </p:txBody>
      </p:sp>
      <p:sp>
        <p:nvSpPr>
          <p:cNvPr id="13" name="TextBox 12"/>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4" name="Oval 13"/>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560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25610" name="Picture 22" descr="153924700"/>
          <p:cNvPicPr>
            <a:picLocks noChangeAspect="1" noChangeArrowheads="1"/>
          </p:cNvPicPr>
          <p:nvPr/>
        </p:nvPicPr>
        <p:blipFill>
          <a:blip r:embed="rId10">
            <a:extLst>
              <a:ext uri="{28A0092B-C50C-407E-A947-70E740481C1C}">
                <a14:useLocalDpi xmlns:a14="http://schemas.microsoft.com/office/drawing/2010/main" val="0"/>
              </a:ext>
            </a:extLst>
          </a:blip>
          <a:srcRect l="29688" t="73438" r="26563"/>
          <a:stretch>
            <a:fillRect/>
          </a:stretch>
        </p:blipFill>
        <p:spPr bwMode="auto">
          <a:xfrm>
            <a:off x="2971800" y="4354513"/>
            <a:ext cx="27432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627" name="Text Placeholder 12"/>
          <p:cNvSpPr>
            <a:spLocks noGrp="1"/>
          </p:cNvSpPr>
          <p:nvPr>
            <p:ph type="body" sz="quarter" idx="13"/>
          </p:nvPr>
        </p:nvSpPr>
        <p:spPr>
          <a:xfrm>
            <a:off x="1066800" y="2057400"/>
            <a:ext cx="6477000" cy="3352800"/>
          </a:xfrm>
        </p:spPr>
        <p:txBody>
          <a:bodyPr/>
          <a:lstStyle/>
          <a:p>
            <a:pPr eaLnBrk="1" hangingPunct="1">
              <a:spcBef>
                <a:spcPct val="0"/>
              </a:spcBef>
            </a:pPr>
            <a:r>
              <a:rPr lang="en-US" smtClean="0">
                <a:solidFill>
                  <a:srgbClr val="404040"/>
                </a:solidFill>
                <a:ea typeface="ＭＳ Ｐゴシック" pitchFamily="34" charset="-128"/>
              </a:rPr>
              <a:t>Before accepting a consult, confirm that the imaging test is appropriate. If you are unsure, refer to the </a:t>
            </a:r>
            <a:r>
              <a:rPr lang="en-US" smtClean="0">
                <a:solidFill>
                  <a:srgbClr val="7F7F7F"/>
                </a:solidFill>
                <a:ea typeface="ＭＳ Ｐゴシック" pitchFamily="34" charset="-128"/>
                <a:hlinkClick r:id="rId3"/>
              </a:rPr>
              <a:t>ACR Appropriateness Criteria</a:t>
            </a:r>
            <a:r>
              <a:rPr lang="en-US" sz="2000" baseline="30000" smtClean="0">
                <a:solidFill>
                  <a:srgbClr val="7F7F7F"/>
                </a:solidFill>
                <a:ea typeface="ＭＳ Ｐゴシック" pitchFamily="34" charset="-128"/>
                <a:hlinkClick r:id="rId3"/>
              </a:rPr>
              <a:t>®.</a:t>
            </a:r>
            <a:r>
              <a:rPr lang="en-US" smtClean="0">
                <a:solidFill>
                  <a:srgbClr val="7F7F7F"/>
                </a:solidFill>
                <a:ea typeface="ＭＳ Ｐゴシック" pitchFamily="34" charset="-128"/>
              </a:rPr>
              <a:t> </a:t>
            </a:r>
          </a:p>
          <a:p>
            <a:pPr eaLnBrk="1" hangingPunct="1">
              <a:spcBef>
                <a:spcPct val="0"/>
              </a:spcBef>
            </a:pPr>
            <a:endParaRPr lang="en-US" smtClean="0">
              <a:solidFill>
                <a:srgbClr val="404040"/>
              </a:solidFill>
              <a:ea typeface="ＭＳ Ｐゴシック" pitchFamily="34" charset="-128"/>
            </a:endParaRPr>
          </a:p>
          <a:p>
            <a:pPr eaLnBrk="1" hangingPunct="1">
              <a:spcBef>
                <a:spcPct val="0"/>
              </a:spcBef>
            </a:pPr>
            <a:r>
              <a:rPr lang="en-US" smtClean="0">
                <a:solidFill>
                  <a:srgbClr val="404040"/>
                </a:solidFill>
                <a:ea typeface="ＭＳ Ｐゴシック" pitchFamily="34" charset="-128"/>
              </a:rPr>
              <a:t>You also need to be aware of relevant clinical history including allergies, labs and contraindications to imaging tests.</a:t>
            </a:r>
            <a:endParaRPr lang="en-US" smtClean="0">
              <a:solidFill>
                <a:srgbClr val="4A452A"/>
              </a:solidFill>
              <a:latin typeface="Arial" pitchFamily="34" charset="0"/>
              <a:ea typeface="ＭＳ Ｐゴシック" pitchFamily="34" charset="-128"/>
              <a:cs typeface="Arial" pitchFamily="34" charset="0"/>
            </a:endParaRPr>
          </a:p>
          <a:p>
            <a:pPr eaLnBrk="1" hangingPunct="1">
              <a:spcBef>
                <a:spcPct val="0"/>
              </a:spcBef>
            </a:pPr>
            <a:endParaRPr lang="en-US" smtClean="0">
              <a:solidFill>
                <a:srgbClr val="4A452A"/>
              </a:solidFill>
              <a:ea typeface="ＭＳ Ｐゴシック" pitchFamily="34" charset="-128"/>
            </a:endParaRPr>
          </a:p>
        </p:txBody>
      </p:sp>
      <p:sp>
        <p:nvSpPr>
          <p:cNvPr id="26628"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9C9E27B-E5BA-4E47-A861-1D50ABEF684C}" type="slidenum">
              <a:rPr lang="en-US" sz="1100">
                <a:solidFill>
                  <a:schemeClr val="bg1"/>
                </a:solidFill>
                <a:latin typeface="Calibri" pitchFamily="34" charset="0"/>
              </a:rPr>
              <a:pPr algn="r" eaLnBrk="1" hangingPunct="1"/>
              <a:t>19</a:t>
            </a:fld>
            <a:endParaRPr lang="en-US" sz="1100">
              <a:solidFill>
                <a:schemeClr val="bg1"/>
              </a:solidFill>
              <a:latin typeface="Calibri" pitchFamily="34" charset="0"/>
            </a:endParaRPr>
          </a:p>
        </p:txBody>
      </p:sp>
      <p:sp>
        <p:nvSpPr>
          <p:cNvPr id="26629" name="Text Placeholder 16"/>
          <p:cNvSpPr txBox="1">
            <a:spLocks/>
          </p:cNvSpPr>
          <p:nvPr/>
        </p:nvSpPr>
        <p:spPr bwMode="auto">
          <a:xfrm>
            <a:off x="762000" y="1066800"/>
            <a:ext cx="6934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00">
                <a:solidFill>
                  <a:srgbClr val="953735"/>
                </a:solidFill>
                <a:latin typeface="Times New Roman" pitchFamily="18" charset="0"/>
                <a:cs typeface="Times New Roman" pitchFamily="18" charset="0"/>
              </a:rPr>
              <a:t>    correct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C</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p>
          <a:p>
            <a:pPr eaLnBrk="1" hangingPunct="1"/>
            <a:r>
              <a:rPr lang="en-US" sz="2200" i="1">
                <a:solidFill>
                  <a:srgbClr val="953735"/>
                </a:solidFill>
                <a:latin typeface="Times New Roman" pitchFamily="18" charset="0"/>
                <a:cs typeface="Times New Roman" pitchFamily="18" charset="0"/>
              </a:rPr>
              <a:t>    refer to the ACR Appropriateness Criteria</a:t>
            </a:r>
          </a:p>
        </p:txBody>
      </p:sp>
      <p:sp>
        <p:nvSpPr>
          <p:cNvPr id="26630" name="Rectangle 5"/>
          <p:cNvSpPr>
            <a:spLocks noChangeArrowheads="1"/>
          </p:cNvSpPr>
          <p:nvPr/>
        </p:nvSpPr>
        <p:spPr bwMode="auto">
          <a:xfrm>
            <a:off x="4343400" y="54864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r>
              <a:rPr lang="en-US" sz="1400">
                <a:latin typeface="Times New Roman" pitchFamily="18" charset="0"/>
                <a:hlinkClick r:id="rId4"/>
              </a:rPr>
              <a:t>The uncritical use of high-tech medical imaging</a:t>
            </a:r>
          </a:p>
          <a:p>
            <a:pPr marL="228600" indent="-228600"/>
            <a:r>
              <a:rPr lang="en-US" sz="1400">
                <a:latin typeface="Times New Roman" pitchFamily="18" charset="0"/>
                <a:hlinkClick r:id="rId4"/>
              </a:rPr>
              <a:t>N Engl J Med. 2010 Jul 1;363(1):4-6 </a:t>
            </a:r>
            <a:endParaRPr lang="en-US" sz="1400">
              <a:latin typeface="Times New Roman" pitchFamily="18" charset="0"/>
            </a:endParaRPr>
          </a:p>
        </p:txBody>
      </p:sp>
      <p:sp>
        <p:nvSpPr>
          <p:cNvPr id="18" name="TextBox 17"/>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9" name="Oval 18"/>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a:t>
            </a:r>
          </a:p>
          <a:p>
            <a:pPr algn="ctr" fontAlgn="auto">
              <a:spcBef>
                <a:spcPts val="0"/>
              </a:spcBef>
              <a:spcAft>
                <a:spcPts val="1200"/>
              </a:spcAft>
              <a:defRPr/>
            </a:pPr>
            <a:endParaRPr lang="en-US" sz="1400">
              <a:ea typeface="+mn-ea"/>
              <a:cs typeface="Arial" pitchFamily="34" charset="0"/>
            </a:endParaRPr>
          </a:p>
        </p:txBody>
      </p:sp>
      <p:sp>
        <p:nvSpPr>
          <p:cNvPr id="20" name="TextBox 19"/>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1"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2"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663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21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2697288-825D-4E70-9117-93EB3BEFB455}" type="slidenum">
              <a:rPr lang="en-US" sz="1100">
                <a:solidFill>
                  <a:schemeClr val="bg1"/>
                </a:solidFill>
                <a:latin typeface="Calibri" pitchFamily="34" charset="0"/>
              </a:rPr>
              <a:pPr algn="r" eaLnBrk="1" hangingPunct="1"/>
              <a:t>2</a:t>
            </a:fld>
            <a:endParaRPr lang="en-US" sz="1100">
              <a:solidFill>
                <a:schemeClr val="bg1"/>
              </a:solidFill>
              <a:latin typeface="Calibri" pitchFamily="34" charset="0"/>
            </a:endParaRPr>
          </a:p>
        </p:txBody>
      </p:sp>
      <p:sp>
        <p:nvSpPr>
          <p:cNvPr id="9220" name="Text Placeholder 13"/>
          <p:cNvSpPr>
            <a:spLocks noGrp="1"/>
          </p:cNvSpPr>
          <p:nvPr>
            <p:ph type="body" sz="quarter" idx="13"/>
          </p:nvPr>
        </p:nvSpPr>
        <p:spPr>
          <a:xfrm>
            <a:off x="990600" y="1066800"/>
            <a:ext cx="6248400" cy="4038600"/>
          </a:xfrm>
        </p:spPr>
        <p:txBody>
          <a:bodyPr/>
          <a:lstStyle/>
          <a:p>
            <a:pPr eaLnBrk="1" hangingPunct="1">
              <a:spcBef>
                <a:spcPct val="0"/>
              </a:spcBef>
            </a:pPr>
            <a:endParaRPr lang="en-US" smtClean="0">
              <a:solidFill>
                <a:srgbClr val="4A452A"/>
              </a:solidFill>
              <a:ea typeface="ＭＳ Ｐゴシック" pitchFamily="34" charset="-128"/>
            </a:endParaRPr>
          </a:p>
          <a:p>
            <a:pPr eaLnBrk="1" hangingPunct="1">
              <a:spcBef>
                <a:spcPct val="0"/>
              </a:spcBef>
            </a:pPr>
            <a:r>
              <a:rPr lang="en-US" b="1" smtClean="0">
                <a:solidFill>
                  <a:srgbClr val="4A452A"/>
                </a:solidFill>
                <a:ea typeface="ＭＳ Ｐゴシック" pitchFamily="34" charset="-128"/>
              </a:rPr>
              <a:t>This presentation MUST be in slide show for hyperlinks to work properly.</a:t>
            </a:r>
          </a:p>
          <a:p>
            <a:pPr eaLnBrk="1" hangingPunct="1">
              <a:spcBef>
                <a:spcPct val="0"/>
              </a:spcBef>
            </a:pPr>
            <a:endParaRPr lang="en-US" smtClean="0">
              <a:solidFill>
                <a:srgbClr val="4A452A"/>
              </a:solidFill>
              <a:ea typeface="ＭＳ Ｐゴシック" pitchFamily="34" charset="-128"/>
            </a:endParaRPr>
          </a:p>
          <a:p>
            <a:pPr eaLnBrk="1" hangingPunct="1">
              <a:spcBef>
                <a:spcPct val="0"/>
              </a:spcBef>
            </a:pPr>
            <a:r>
              <a:rPr lang="en-US" smtClean="0">
                <a:solidFill>
                  <a:srgbClr val="4A452A"/>
                </a:solidFill>
                <a:ea typeface="ＭＳ Ｐゴシック" pitchFamily="34" charset="-128"/>
              </a:rPr>
              <a:t>This module is designed for radiology residents.  At the completion of this module, the participant will be able to:</a:t>
            </a:r>
          </a:p>
          <a:p>
            <a:pPr eaLnBrk="1" hangingPunct="1">
              <a:spcBef>
                <a:spcPct val="0"/>
              </a:spcBef>
            </a:pPr>
            <a:endParaRPr lang="en-US" smtClean="0">
              <a:solidFill>
                <a:srgbClr val="4A452A"/>
              </a:solidFill>
              <a:ea typeface="ＭＳ Ｐゴシック" pitchFamily="34" charset="-128"/>
            </a:endParaRPr>
          </a:p>
          <a:p>
            <a:pPr marL="341313" lvl="1" indent="-55563" eaLnBrk="1" hangingPunct="1">
              <a:spcBef>
                <a:spcPct val="0"/>
              </a:spcBef>
              <a:buFont typeface="Arial" pitchFamily="34" charset="0"/>
              <a:buChar char="•"/>
            </a:pPr>
            <a:r>
              <a:rPr lang="en-US" smtClean="0">
                <a:solidFill>
                  <a:srgbClr val="953735"/>
                </a:solidFill>
                <a:ea typeface="ＭＳ Ｐゴシック" pitchFamily="34" charset="-128"/>
              </a:rPr>
              <a:t>  define professionalism elements in medicine</a:t>
            </a:r>
          </a:p>
          <a:p>
            <a:pPr marL="341313" lvl="1" indent="-55563" eaLnBrk="1" hangingPunct="1">
              <a:spcBef>
                <a:spcPct val="0"/>
              </a:spcBef>
              <a:buFont typeface="Arial" pitchFamily="34" charset="0"/>
              <a:buChar char="•"/>
            </a:pPr>
            <a:r>
              <a:rPr lang="en-US" smtClean="0">
                <a:solidFill>
                  <a:srgbClr val="953735"/>
                </a:solidFill>
                <a:ea typeface="ＭＳ Ｐゴシック" pitchFamily="34" charset="-128"/>
              </a:rPr>
              <a:t>  apply these elements to radiology scenarios</a:t>
            </a:r>
          </a:p>
          <a:p>
            <a:pPr eaLnBrk="1" hangingPunct="1">
              <a:spcBef>
                <a:spcPct val="0"/>
              </a:spcBef>
            </a:pPr>
            <a:endParaRPr lang="en-US" smtClean="0">
              <a:solidFill>
                <a:srgbClr val="4A452A"/>
              </a:solidFill>
              <a:ea typeface="ＭＳ Ｐゴシック" pitchFamily="34" charset="-128"/>
            </a:endParaRPr>
          </a:p>
          <a:p>
            <a:pPr eaLnBrk="1" hangingPunct="1">
              <a:spcBef>
                <a:spcPct val="0"/>
              </a:spcBef>
            </a:pPr>
            <a:endParaRPr lang="en-US" smtClean="0">
              <a:solidFill>
                <a:srgbClr val="4A452A"/>
              </a:solidFill>
              <a:ea typeface="ＭＳ Ｐゴシック" pitchFamily="34" charset="-128"/>
            </a:endParaRPr>
          </a:p>
        </p:txBody>
      </p:sp>
      <p:sp>
        <p:nvSpPr>
          <p:cNvPr id="9221" name="TextBox 14"/>
          <p:cNvSpPr txBox="1">
            <a:spLocks noChangeArrowheads="1"/>
          </p:cNvSpPr>
          <p:nvPr/>
        </p:nvSpPr>
        <p:spPr bwMode="auto">
          <a:xfrm>
            <a:off x="990600" y="5334000"/>
            <a:ext cx="3505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cs typeface="Times New Roman" pitchFamily="18" charset="0"/>
              </a:rPr>
              <a:t>disclosure of commercial interest</a:t>
            </a:r>
          </a:p>
          <a:p>
            <a:pPr eaLnBrk="1" hangingPunct="1"/>
            <a:r>
              <a:rPr lang="en-US" sz="1200">
                <a:latin typeface="Calibri" pitchFamily="34" charset="0"/>
                <a:cs typeface="Times New Roman" pitchFamily="18" charset="0"/>
              </a:rPr>
              <a:t>The authors are not aware of any commercial interest or any conflicts-of-interest with regard to this resident learning module.</a:t>
            </a:r>
          </a:p>
        </p:txBody>
      </p:sp>
      <p:sp>
        <p:nvSpPr>
          <p:cNvPr id="9222"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 Placeholder 12"/>
          <p:cNvSpPr>
            <a:spLocks noGrp="1"/>
          </p:cNvSpPr>
          <p:nvPr>
            <p:ph type="body" sz="quarter" idx="13"/>
          </p:nvPr>
        </p:nvSpPr>
        <p:spPr>
          <a:xfrm>
            <a:off x="1219200" y="1981200"/>
            <a:ext cx="6324600" cy="4191000"/>
          </a:xfrm>
        </p:spPr>
        <p:txBody>
          <a:bodyPr rtlCol="0">
            <a:normAutofit fontScale="92500" lnSpcReduction="20000"/>
          </a:bodyPr>
          <a:lstStyle/>
          <a:p>
            <a:pPr marL="457200" indent="-457200" eaLnBrk="1" fontAlgn="auto" hangingPunct="1">
              <a:lnSpc>
                <a:spcPct val="110000"/>
              </a:lnSpc>
              <a:buFont typeface="+mj-lt"/>
              <a:buAutoNum type="arabicPeriod"/>
              <a:defRPr/>
            </a:pPr>
            <a:r>
              <a:rPr lang="en-US" dirty="0" smtClean="0">
                <a:ea typeface="+mn-ea"/>
              </a:rPr>
              <a:t>Referrer name and contact number (e.g., pager)</a:t>
            </a:r>
          </a:p>
          <a:p>
            <a:pPr marL="457200" indent="-457200" eaLnBrk="1" fontAlgn="auto" hangingPunct="1">
              <a:lnSpc>
                <a:spcPct val="110000"/>
              </a:lnSpc>
              <a:buFont typeface="+mj-lt"/>
              <a:buAutoNum type="arabicPeriod"/>
              <a:defRPr/>
            </a:pPr>
            <a:r>
              <a:rPr lang="en-US" dirty="0" smtClean="0">
                <a:ea typeface="+mn-ea"/>
              </a:rPr>
              <a:t>Patient age, gender, current location</a:t>
            </a:r>
          </a:p>
          <a:p>
            <a:pPr marL="457200" indent="-457200" eaLnBrk="1" fontAlgn="auto" hangingPunct="1">
              <a:lnSpc>
                <a:spcPct val="110000"/>
              </a:lnSpc>
              <a:buFont typeface="+mj-lt"/>
              <a:buAutoNum type="arabicPeriod"/>
              <a:defRPr/>
            </a:pPr>
            <a:r>
              <a:rPr lang="en-US" dirty="0" smtClean="0">
                <a:ea typeface="+mn-ea"/>
              </a:rPr>
              <a:t>Clinical history</a:t>
            </a:r>
          </a:p>
          <a:p>
            <a:pPr marL="457200" indent="-457200" eaLnBrk="1" fontAlgn="auto" hangingPunct="1">
              <a:lnSpc>
                <a:spcPct val="110000"/>
              </a:lnSpc>
              <a:buFont typeface="+mj-lt"/>
              <a:buAutoNum type="arabicPeriod"/>
              <a:defRPr/>
            </a:pPr>
            <a:r>
              <a:rPr lang="en-US" dirty="0" smtClean="0">
                <a:ea typeface="+mn-ea"/>
              </a:rPr>
              <a:t>If female:  LMP, </a:t>
            </a:r>
            <a:r>
              <a:rPr lang="en-US" dirty="0" err="1" smtClean="0">
                <a:ea typeface="+mn-ea"/>
              </a:rPr>
              <a:t>bHCG</a:t>
            </a:r>
            <a:r>
              <a:rPr lang="en-US" dirty="0" smtClean="0">
                <a:ea typeface="+mn-ea"/>
              </a:rPr>
              <a:t>/urine pregnancy test if premenopausal if  any question of pregnancy (especially CT, or interventional fluoroscopy procedure)</a:t>
            </a:r>
          </a:p>
          <a:p>
            <a:pPr marL="457200" indent="-457200" eaLnBrk="1" fontAlgn="auto" hangingPunct="1">
              <a:lnSpc>
                <a:spcPct val="110000"/>
              </a:lnSpc>
              <a:buFont typeface="+mj-lt"/>
              <a:buAutoNum type="arabicPeriod"/>
              <a:defRPr/>
            </a:pPr>
            <a:r>
              <a:rPr lang="en-US" dirty="0" smtClean="0">
                <a:ea typeface="+mn-ea"/>
              </a:rPr>
              <a:t>Prior imaging tests: e.g., plain radiographs</a:t>
            </a:r>
          </a:p>
          <a:p>
            <a:pPr marL="457200" indent="-457200" eaLnBrk="1" fontAlgn="auto" hangingPunct="1">
              <a:lnSpc>
                <a:spcPct val="110000"/>
              </a:lnSpc>
              <a:buFont typeface="+mj-lt"/>
              <a:buAutoNum type="arabicPeriod"/>
              <a:defRPr/>
            </a:pPr>
            <a:r>
              <a:rPr lang="en-US" dirty="0" smtClean="0">
                <a:ea typeface="+mn-ea"/>
              </a:rPr>
              <a:t>Contraindications: e.g., </a:t>
            </a:r>
            <a:r>
              <a:rPr lang="en-US" dirty="0" err="1" smtClean="0">
                <a:ea typeface="+mn-ea"/>
              </a:rPr>
              <a:t>creatinine</a:t>
            </a:r>
            <a:r>
              <a:rPr lang="en-US" dirty="0" smtClean="0">
                <a:ea typeface="+mn-ea"/>
              </a:rPr>
              <a:t> level, devices</a:t>
            </a:r>
          </a:p>
          <a:p>
            <a:pPr marL="457200" indent="-457200" eaLnBrk="1" fontAlgn="auto" hangingPunct="1">
              <a:lnSpc>
                <a:spcPct val="110000"/>
              </a:lnSpc>
              <a:buFont typeface="+mj-lt"/>
              <a:buAutoNum type="arabicPeriod"/>
              <a:defRPr/>
            </a:pPr>
            <a:r>
              <a:rPr lang="en-US" dirty="0" smtClean="0">
                <a:ea typeface="+mn-ea"/>
              </a:rPr>
              <a:t>Mobility or mental status problems</a:t>
            </a:r>
          </a:p>
          <a:p>
            <a:pPr marL="457200" indent="-457200" eaLnBrk="1" fontAlgn="auto" hangingPunct="1">
              <a:lnSpc>
                <a:spcPct val="110000"/>
              </a:lnSpc>
              <a:buFont typeface="+mj-lt"/>
              <a:buAutoNum type="arabicPeriod"/>
              <a:defRPr/>
            </a:pPr>
            <a:r>
              <a:rPr lang="en-US" dirty="0" smtClean="0">
                <a:ea typeface="+mn-ea"/>
              </a:rPr>
              <a:t>If procedure:  lab values (PT, PTT, INR), medications (e.g., anticoagulants), allergies, consent ability</a:t>
            </a:r>
          </a:p>
        </p:txBody>
      </p:sp>
      <p:sp>
        <p:nvSpPr>
          <p:cNvPr id="27652"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92E8284-2F85-4E4F-89D8-E73CFC83B2D6}" type="slidenum">
              <a:rPr lang="en-US" sz="1100">
                <a:solidFill>
                  <a:schemeClr val="bg1"/>
                </a:solidFill>
                <a:latin typeface="Calibri" pitchFamily="34" charset="0"/>
              </a:rPr>
              <a:pPr algn="r" eaLnBrk="1" hangingPunct="1"/>
              <a:t>20</a:t>
            </a:fld>
            <a:endParaRPr lang="en-US" sz="1100">
              <a:solidFill>
                <a:schemeClr val="bg1"/>
              </a:solidFill>
              <a:latin typeface="Calibri" pitchFamily="34" charset="0"/>
            </a:endParaRPr>
          </a:p>
        </p:txBody>
      </p:sp>
      <p:sp>
        <p:nvSpPr>
          <p:cNvPr id="14" name="Text Placeholder 16"/>
          <p:cNvSpPr txBox="1">
            <a:spLocks/>
          </p:cNvSpPr>
          <p:nvPr/>
        </p:nvSpPr>
        <p:spPr>
          <a:xfrm>
            <a:off x="990600" y="685800"/>
            <a:ext cx="4267200" cy="1143000"/>
          </a:xfrm>
          <a:prstGeom prst="rect">
            <a:avLst/>
          </a:prstGeom>
        </p:spPr>
        <p:txBody>
          <a:bodyPr>
            <a:normAutofit/>
          </a:bodyPr>
          <a:lstStyle/>
          <a:p>
            <a:pPr fontAlgn="auto">
              <a:spcBef>
                <a:spcPts val="600"/>
              </a:spcBef>
              <a:spcAft>
                <a:spcPts val="0"/>
              </a:spcAft>
              <a:defRPr/>
            </a:pPr>
            <a:r>
              <a:rPr lang="en-US" sz="2000">
                <a:solidFill>
                  <a:schemeClr val="bg1">
                    <a:lumMod val="50000"/>
                  </a:schemeClr>
                </a:solidFill>
                <a:latin typeface="Times New Roman" pitchFamily="18" charset="0"/>
                <a:ea typeface="+mn-ea"/>
                <a:cs typeface="Times New Roman" pitchFamily="18" charset="0"/>
              </a:rPr>
              <a:t>Discussion</a:t>
            </a:r>
          </a:p>
          <a:p>
            <a:pPr fontAlgn="auto">
              <a:spcBef>
                <a:spcPts val="600"/>
              </a:spcBef>
              <a:spcAft>
                <a:spcPts val="0"/>
              </a:spcAft>
              <a:defRPr/>
            </a:pPr>
            <a:r>
              <a:rPr lang="en-US" sz="2000">
                <a:solidFill>
                  <a:schemeClr val="accent2">
                    <a:lumMod val="75000"/>
                  </a:schemeClr>
                </a:solidFill>
                <a:latin typeface="Times New Roman" pitchFamily="18" charset="0"/>
                <a:ea typeface="+mn-ea"/>
                <a:cs typeface="Times New Roman" pitchFamily="18" charset="0"/>
              </a:rPr>
              <a:t>Essential information to obtain in a radiology consult:</a:t>
            </a:r>
          </a:p>
        </p:txBody>
      </p:sp>
      <p:sp>
        <p:nvSpPr>
          <p:cNvPr id="16" name="TextBox 15"/>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7" name="Oval 16"/>
          <p:cNvSpPr>
            <a:spLocks noChangeArrowheads="1"/>
          </p:cNvSpPr>
          <p:nvPr/>
        </p:nvSpPr>
        <p:spPr bwMode="auto">
          <a:xfrm>
            <a:off x="228600" y="5969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a:t>
            </a:r>
          </a:p>
          <a:p>
            <a:pPr algn="ctr" fontAlgn="auto">
              <a:spcBef>
                <a:spcPts val="0"/>
              </a:spcBef>
              <a:spcAft>
                <a:spcPts val="1200"/>
              </a:spcAft>
              <a:defRPr/>
            </a:pPr>
            <a:endParaRPr lang="en-US" sz="1400">
              <a:ea typeface="+mn-ea"/>
              <a:cs typeface="Arial" pitchFamily="34" charset="0"/>
            </a:endParaRPr>
          </a:p>
        </p:txBody>
      </p:sp>
      <p:sp>
        <p:nvSpPr>
          <p:cNvPr id="18" name="TextBox 17"/>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7657"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1143000" y="4114800"/>
            <a:ext cx="6477000" cy="2286000"/>
          </a:xfrm>
        </p:spPr>
        <p:txBody>
          <a:bodyPr rtlCol="0">
            <a:normAutofit/>
          </a:bodyPr>
          <a:lstStyle/>
          <a:p>
            <a:pPr eaLnBrk="1" fontAlgn="auto" hangingPunct="1">
              <a:defRPr/>
            </a:pPr>
            <a:r>
              <a:rPr lang="en-US" smtClean="0">
                <a:ea typeface="+mn-ea"/>
              </a:rPr>
              <a:t>Report the findings in the final written report </a:t>
            </a:r>
          </a:p>
          <a:p>
            <a:pPr eaLnBrk="1" fontAlgn="auto" hangingPunct="1">
              <a:defRPr/>
            </a:pPr>
            <a:r>
              <a:rPr lang="en-US" smtClean="0">
                <a:ea typeface="+mn-ea"/>
              </a:rPr>
              <a:t>Speak with the physician taking care of the patient</a:t>
            </a:r>
          </a:p>
          <a:p>
            <a:pPr eaLnBrk="1" fontAlgn="auto" hangingPunct="1">
              <a:defRPr/>
            </a:pPr>
            <a:r>
              <a:rPr lang="en-US" smtClean="0">
                <a:ea typeface="+mn-ea"/>
              </a:rPr>
              <a:t>Email or text the physician with the result</a:t>
            </a:r>
          </a:p>
        </p:txBody>
      </p:sp>
      <p:sp>
        <p:nvSpPr>
          <p:cNvPr id="28676" name="Text Placeholder 16"/>
          <p:cNvSpPr>
            <a:spLocks noGrp="1"/>
          </p:cNvSpPr>
          <p:nvPr>
            <p:ph type="body" sz="quarter" idx="13"/>
          </p:nvPr>
        </p:nvSpPr>
        <p:spPr>
          <a:xfrm>
            <a:off x="762000" y="990600"/>
            <a:ext cx="6629400" cy="1524000"/>
          </a:xfrm>
        </p:spPr>
        <p:txBody>
          <a:bodyPr/>
          <a:lstStyle/>
          <a:p>
            <a:pPr eaLnBrk="1" hangingPunct="1">
              <a:spcBef>
                <a:spcPts val="600"/>
              </a:spcBef>
            </a:pPr>
            <a:r>
              <a:rPr lang="en-US" smtClean="0">
                <a:solidFill>
                  <a:srgbClr val="953735"/>
                </a:solidFill>
                <a:ea typeface="ＭＳ Ｐゴシック" pitchFamily="34" charset="-128"/>
              </a:rPr>
              <a:t>     During review of on-call CT scans, the radiology attending you are working with identifies a 5-cm AAA in a patient who came to emergency room last night for </a:t>
            </a:r>
          </a:p>
          <a:p>
            <a:pPr eaLnBrk="1" hangingPunct="1">
              <a:spcBef>
                <a:spcPct val="0"/>
              </a:spcBef>
            </a:pPr>
            <a:endParaRPr lang="en-US" smtClean="0">
              <a:solidFill>
                <a:srgbClr val="953735"/>
              </a:solidFill>
              <a:ea typeface="ＭＳ Ｐゴシック" pitchFamily="34" charset="-128"/>
            </a:endParaRPr>
          </a:p>
        </p:txBody>
      </p:sp>
      <p:sp>
        <p:nvSpPr>
          <p:cNvPr id="2867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E81EEBC-2E24-4A28-980E-507BDCF0BD3C}" type="slidenum">
              <a:rPr lang="en-US" sz="1100">
                <a:solidFill>
                  <a:schemeClr val="bg1"/>
                </a:solidFill>
                <a:latin typeface="Calibri" pitchFamily="34" charset="0"/>
              </a:rPr>
              <a:pPr algn="r" eaLnBrk="1" hangingPunct="1"/>
              <a:t>21</a:t>
            </a:fld>
            <a:endParaRPr lang="en-US" sz="1100">
              <a:solidFill>
                <a:schemeClr val="bg1"/>
              </a:solidFill>
              <a:latin typeface="Calibri" pitchFamily="34" charset="0"/>
            </a:endParaRPr>
          </a:p>
        </p:txBody>
      </p:sp>
      <p:sp>
        <p:nvSpPr>
          <p:cNvPr id="13" name="TextBox 12"/>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4" name="Oval 13"/>
          <p:cNvSpPr>
            <a:spLocks noChangeArrowheads="1"/>
          </p:cNvSpPr>
          <p:nvPr/>
        </p:nvSpPr>
        <p:spPr bwMode="auto">
          <a:xfrm>
            <a:off x="228600" y="7493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2</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8681"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28682" name="Picture 12" descr="22982572"/>
          <p:cNvPicPr>
            <a:picLocks noChangeAspect="1" noChangeArrowheads="1"/>
          </p:cNvPicPr>
          <p:nvPr/>
        </p:nvPicPr>
        <p:blipFill>
          <a:blip r:embed="rId10">
            <a:extLst>
              <a:ext uri="{28A0092B-C50C-407E-A947-70E740481C1C}">
                <a14:useLocalDpi xmlns:a14="http://schemas.microsoft.com/office/drawing/2010/main" val="0"/>
              </a:ext>
            </a:extLst>
          </a:blip>
          <a:srcRect l="14063" t="29688" r="18750" b="21875"/>
          <a:stretch>
            <a:fillRect/>
          </a:stretch>
        </p:blipFill>
        <p:spPr bwMode="auto">
          <a:xfrm>
            <a:off x="4343400" y="2209800"/>
            <a:ext cx="258286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18"/>
          <p:cNvSpPr txBox="1">
            <a:spLocks noChangeArrowheads="1"/>
          </p:cNvSpPr>
          <p:nvPr/>
        </p:nvSpPr>
        <p:spPr bwMode="auto">
          <a:xfrm>
            <a:off x="654050" y="1873250"/>
            <a:ext cx="3581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82880" rIns="182880" bIns="18288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00">
                <a:solidFill>
                  <a:srgbClr val="953735"/>
                </a:solidFill>
                <a:latin typeface="Times New Roman" pitchFamily="18" charset="0"/>
                <a:cs typeface="Times New Roman" pitchFamily="18" charset="0"/>
              </a:rPr>
              <a:t>renal colic. The preliminary report described the ureter stone, but not the AAA.  Which of the following is the appropriate next step?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 Placeholder 12"/>
          <p:cNvSpPr>
            <a:spLocks noGrp="1"/>
          </p:cNvSpPr>
          <p:nvPr>
            <p:ph type="body" sz="quarter" idx="13"/>
          </p:nvPr>
        </p:nvSpPr>
        <p:spPr>
          <a:xfrm>
            <a:off x="990600" y="2133600"/>
            <a:ext cx="6477000" cy="3352800"/>
          </a:xfrm>
        </p:spPr>
        <p:txBody>
          <a:bodyPr rtlCol="0"/>
          <a:lstStyle/>
          <a:p>
            <a:pPr eaLnBrk="1" fontAlgn="auto" hangingPunct="1">
              <a:defRPr/>
            </a:pPr>
            <a:r>
              <a:rPr lang="en-US" dirty="0" smtClean="0">
                <a:solidFill>
                  <a:schemeClr val="tx1">
                    <a:lumMod val="75000"/>
                    <a:lumOff val="25000"/>
                  </a:schemeClr>
                </a:solidFill>
                <a:ea typeface="+mn-ea"/>
                <a:cs typeface="+mn-cs"/>
              </a:rPr>
              <a:t>Critical findings must be relayed to the responsible physician either </a:t>
            </a:r>
            <a:r>
              <a:rPr lang="en-US" b="1" dirty="0" smtClean="0">
                <a:solidFill>
                  <a:schemeClr val="tx1">
                    <a:lumMod val="75000"/>
                    <a:lumOff val="25000"/>
                  </a:schemeClr>
                </a:solidFill>
                <a:ea typeface="+mn-ea"/>
              </a:rPr>
              <a:t>verbally</a:t>
            </a:r>
            <a:r>
              <a:rPr lang="en-US" dirty="0" smtClean="0">
                <a:solidFill>
                  <a:schemeClr val="tx1">
                    <a:lumMod val="75000"/>
                    <a:lumOff val="25000"/>
                  </a:schemeClr>
                </a:solidFill>
                <a:ea typeface="+mn-ea"/>
              </a:rPr>
              <a:t> or by </a:t>
            </a:r>
            <a:r>
              <a:rPr lang="en-US" b="1" dirty="0" smtClean="0">
                <a:solidFill>
                  <a:schemeClr val="tx1">
                    <a:lumMod val="75000"/>
                    <a:lumOff val="25000"/>
                  </a:schemeClr>
                </a:solidFill>
                <a:ea typeface="+mn-ea"/>
              </a:rPr>
              <a:t>electronic media </a:t>
            </a:r>
            <a:r>
              <a:rPr lang="en-US" dirty="0" smtClean="0">
                <a:solidFill>
                  <a:schemeClr val="tx1">
                    <a:lumMod val="75000"/>
                    <a:lumOff val="25000"/>
                  </a:schemeClr>
                </a:solidFill>
                <a:ea typeface="+mn-ea"/>
              </a:rPr>
              <a:t>like email or text messaging.  (For electronic media a </a:t>
            </a:r>
            <a:r>
              <a:rPr lang="en-US" dirty="0" smtClean="0">
                <a:solidFill>
                  <a:schemeClr val="tx1">
                    <a:lumMod val="75000"/>
                    <a:lumOff val="25000"/>
                  </a:schemeClr>
                </a:solidFill>
                <a:ea typeface="+mn-ea"/>
                <a:cs typeface="+mn-cs"/>
              </a:rPr>
              <a:t>confirmation of message receipt </a:t>
            </a:r>
            <a:r>
              <a:rPr lang="en-US" dirty="0" smtClean="0">
                <a:solidFill>
                  <a:schemeClr val="tx1">
                    <a:lumMod val="75000"/>
                    <a:lumOff val="25000"/>
                  </a:schemeClr>
                </a:solidFill>
                <a:ea typeface="+mn-ea"/>
              </a:rPr>
              <a:t>must be obtained.)</a:t>
            </a:r>
          </a:p>
          <a:p>
            <a:pPr eaLnBrk="1" fontAlgn="auto" hangingPunct="1">
              <a:defRPr/>
            </a:pPr>
            <a:endParaRPr lang="en-US" dirty="0" smtClean="0">
              <a:solidFill>
                <a:schemeClr val="tx1">
                  <a:lumMod val="75000"/>
                  <a:lumOff val="25000"/>
                </a:schemeClr>
              </a:solidFill>
              <a:ea typeface="+mn-ea"/>
              <a:cs typeface="+mn-cs"/>
            </a:endParaRPr>
          </a:p>
          <a:p>
            <a:pPr eaLnBrk="1" fontAlgn="auto" hangingPunct="1">
              <a:defRPr/>
            </a:pPr>
            <a:r>
              <a:rPr lang="en-US" dirty="0" smtClean="0">
                <a:solidFill>
                  <a:schemeClr val="tx1">
                    <a:lumMod val="75000"/>
                    <a:lumOff val="25000"/>
                  </a:schemeClr>
                </a:solidFill>
                <a:ea typeface="+mn-ea"/>
                <a:cs typeface="+mn-cs"/>
              </a:rPr>
              <a:t>It is essential to document in the final report the name of the physician and the time of communication of discrepant or critical results.</a:t>
            </a:r>
          </a:p>
          <a:p>
            <a:pPr eaLnBrk="1" fontAlgn="auto" hangingPunct="1">
              <a:defRPr/>
            </a:pPr>
            <a:endParaRPr lang="en-US" dirty="0">
              <a:ea typeface="+mn-ea"/>
            </a:endParaRPr>
          </a:p>
        </p:txBody>
      </p:sp>
      <p:sp>
        <p:nvSpPr>
          <p:cNvPr id="29700"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625A71B-69B7-4EA2-A093-26090EB462D1}" type="slidenum">
              <a:rPr lang="en-US" sz="1100">
                <a:solidFill>
                  <a:schemeClr val="bg1"/>
                </a:solidFill>
                <a:latin typeface="Calibri" pitchFamily="34" charset="0"/>
              </a:rPr>
              <a:pPr algn="r" eaLnBrk="1" hangingPunct="1"/>
              <a:t>22</a:t>
            </a:fld>
            <a:endParaRPr lang="en-US" sz="1100">
              <a:solidFill>
                <a:schemeClr val="bg1"/>
              </a:solidFill>
              <a:latin typeface="Calibri" pitchFamily="34" charset="0"/>
            </a:endParaRPr>
          </a:p>
        </p:txBody>
      </p:sp>
      <p:sp>
        <p:nvSpPr>
          <p:cNvPr id="29701" name="Text Placeholder 16"/>
          <p:cNvSpPr txBox="1">
            <a:spLocks/>
          </p:cNvSpPr>
          <p:nvPr/>
        </p:nvSpPr>
        <p:spPr bwMode="auto">
          <a:xfrm>
            <a:off x="801688" y="990600"/>
            <a:ext cx="693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4A452A"/>
                </a:solidFill>
                <a:latin typeface="Times New Roman" pitchFamily="18" charset="0"/>
                <a:cs typeface="Times New Roman" pitchFamily="18" charset="0"/>
              </a:rPr>
              <a:t>  </a:t>
            </a:r>
            <a:r>
              <a:rPr lang="en-US" sz="2200">
                <a:solidFill>
                  <a:srgbClr val="953735"/>
                </a:solidFill>
                <a:latin typeface="Times New Roman" pitchFamily="18" charset="0"/>
                <a:cs typeface="Times New Roman" pitchFamily="18" charset="0"/>
              </a:rPr>
              <a:t>correct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B</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p>
          <a:p>
            <a:pPr eaLnBrk="1" hangingPunct="1"/>
            <a:r>
              <a:rPr lang="en-US" sz="2200" i="1">
                <a:solidFill>
                  <a:srgbClr val="953735"/>
                </a:solidFill>
                <a:latin typeface="Times New Roman" pitchFamily="18" charset="0"/>
                <a:cs typeface="Times New Roman" pitchFamily="18" charset="0"/>
              </a:rPr>
              <a:t>  Speak with the physician taking care of the patient.</a:t>
            </a:r>
          </a:p>
        </p:txBody>
      </p:sp>
      <p:sp>
        <p:nvSpPr>
          <p:cNvPr id="18" name="TextBox 17"/>
          <p:cNvSpPr txBox="1"/>
          <p:nvPr/>
        </p:nvSpPr>
        <p:spPr>
          <a:xfrm>
            <a:off x="304800" y="38100"/>
            <a:ext cx="4495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a:t>
            </a:r>
            <a:r>
              <a:rPr lang="en-US" sz="1400" cap="all">
                <a:solidFill>
                  <a:srgbClr val="0070C0"/>
                </a:solidFill>
                <a:latin typeface="Calibri" pitchFamily="34" charset="0"/>
                <a:ea typeface="+mn-ea"/>
                <a:cs typeface="Times New Roman" pitchFamily="18" charset="0"/>
              </a:rPr>
              <a:t>  </a:t>
            </a:r>
            <a:r>
              <a:rPr lang="en-US" sz="1400" cap="all">
                <a:latin typeface="Calibri" pitchFamily="34" charset="0"/>
                <a:ea typeface="+mn-ea"/>
                <a:cs typeface="Times New Roman" pitchFamily="18" charset="0"/>
              </a:rPr>
              <a:t>skills</a:t>
            </a:r>
            <a:r>
              <a:rPr lang="en-US" sz="1400">
                <a:latin typeface="Calibri" pitchFamily="34" charset="0"/>
                <a:ea typeface="+mn-ea"/>
                <a:cs typeface="Times New Roman" pitchFamily="18" charset="0"/>
              </a:rPr>
              <a:t> </a:t>
            </a:r>
            <a:endParaRPr lang="en-US" sz="1400" cap="all">
              <a:latin typeface="Calibri" pitchFamily="34" charset="0"/>
              <a:ea typeface="+mn-ea"/>
              <a:cs typeface="Times New Roman" pitchFamily="18" charset="0"/>
            </a:endParaRPr>
          </a:p>
        </p:txBody>
      </p:sp>
      <p:sp>
        <p:nvSpPr>
          <p:cNvPr id="19" name="Oval 18"/>
          <p:cNvSpPr>
            <a:spLocks noChangeArrowheads="1"/>
          </p:cNvSpPr>
          <p:nvPr/>
        </p:nvSpPr>
        <p:spPr bwMode="auto">
          <a:xfrm>
            <a:off x="228600" y="7493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2</a:t>
            </a:r>
          </a:p>
          <a:p>
            <a:pPr algn="ctr" fontAlgn="auto">
              <a:spcBef>
                <a:spcPts val="0"/>
              </a:spcBef>
              <a:spcAft>
                <a:spcPts val="1200"/>
              </a:spcAft>
              <a:defRPr/>
            </a:pPr>
            <a:endParaRPr lang="en-US" sz="1400">
              <a:ea typeface="+mn-ea"/>
              <a:cs typeface="Arial" pitchFamily="34" charset="0"/>
            </a:endParaRPr>
          </a:p>
        </p:txBody>
      </p:sp>
      <p:sp>
        <p:nvSpPr>
          <p:cNvPr id="20" name="TextBox 19"/>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9705" name="Rectangle 1"/>
          <p:cNvSpPr>
            <a:spLocks noChangeArrowheads="1"/>
          </p:cNvSpPr>
          <p:nvPr/>
        </p:nvSpPr>
        <p:spPr bwMode="auto">
          <a:xfrm>
            <a:off x="304800" y="5562600"/>
            <a:ext cx="1013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1400">
                <a:solidFill>
                  <a:srgbClr val="595959"/>
                </a:solidFill>
                <a:latin typeface="Times New Roman" pitchFamily="18" charset="0"/>
                <a:hlinkClick r:id="rId11"/>
              </a:rPr>
              <a:t>Raskin. The Perils of Communicating the Unexpected Finding J Am Coll Radiol 2010;7:791-795</a:t>
            </a:r>
            <a:endParaRPr lang="da-DK" sz="1400">
              <a:solidFill>
                <a:srgbClr val="595959"/>
              </a:solidFill>
              <a:latin typeface="Times New Roman" pitchFamily="18" charset="0"/>
            </a:endParaRPr>
          </a:p>
          <a:p>
            <a:r>
              <a:rPr lang="en-US" sz="1400">
                <a:latin typeface="Times New Roman" pitchFamily="18" charset="0"/>
                <a:hlinkClick r:id="rId12" tooltip="Failure of radiologic communication: An increasing cause of malpractice litigation and harm to patients"/>
              </a:rPr>
              <a:t>Failure of radiologic communication: An increasing cause of malpractice litigation and harm to patients </a:t>
            </a:r>
          </a:p>
          <a:p>
            <a:r>
              <a:rPr lang="en-US" sz="1400">
                <a:latin typeface="Times New Roman" pitchFamily="18" charset="0"/>
                <a:hlinkClick r:id="rId12" tooltip="Failure of radiologic communication: An increasing cause of malpractice litigation and harm to patients"/>
              </a:rPr>
              <a:t>Applied Radiology; Vol 39, Number 1-2. January 2010</a:t>
            </a:r>
            <a:endParaRPr lang="en-US" sz="1400">
              <a:latin typeface="Times New Roman" pitchFamily="18" charset="0"/>
            </a:endParaRPr>
          </a:p>
          <a:p>
            <a:endParaRPr lang="en-US" sz="1400">
              <a:latin typeface="Times New Roman" pitchFamily="18" charset="0"/>
            </a:endParaRPr>
          </a:p>
        </p:txBody>
      </p:sp>
      <p:sp>
        <p:nvSpPr>
          <p:cNvPr id="29706"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838200" y="1752600"/>
            <a:ext cx="2971800" cy="2590800"/>
          </a:xfrm>
          <a:solidFill>
            <a:schemeClr val="bg1"/>
          </a:solidFill>
          <a:ln w="3175">
            <a:solidFill>
              <a:schemeClr val="tx1"/>
            </a:solidFill>
            <a:miter lim="800000"/>
            <a:headEnd/>
            <a:tailEnd/>
          </a:ln>
          <a:effectLst>
            <a:outerShdw dist="25400" dir="2399979" algn="tl" rotWithShape="0">
              <a:srgbClr val="10253F">
                <a:alpha val="53000"/>
              </a:srgbClr>
            </a:outerShdw>
          </a:effectLst>
        </p:spPr>
        <p:txBody>
          <a:bodyPr/>
          <a:lstStyle/>
          <a:p>
            <a:pPr marL="0" indent="0" eaLnBrk="1" fontAlgn="auto" hangingPunct="1">
              <a:lnSpc>
                <a:spcPct val="110000"/>
              </a:lnSpc>
              <a:spcAft>
                <a:spcPts val="0"/>
              </a:spcAft>
              <a:buFont typeface="+mj-lt"/>
              <a:buNone/>
              <a:defRPr/>
            </a:pPr>
            <a:r>
              <a:rPr lang="en-US" sz="1800" smtClean="0">
                <a:ea typeface="+mn-ea"/>
              </a:rPr>
              <a:t>maintain collaborative and  respectful relationships,</a:t>
            </a:r>
          </a:p>
          <a:p>
            <a:pPr marL="0" indent="0" eaLnBrk="1" fontAlgn="auto" hangingPunct="1">
              <a:lnSpc>
                <a:spcPct val="110000"/>
              </a:lnSpc>
              <a:spcAft>
                <a:spcPts val="0"/>
              </a:spcAft>
              <a:buFont typeface="+mj-lt"/>
              <a:buNone/>
              <a:defRPr/>
            </a:pPr>
            <a:r>
              <a:rPr lang="en-US" sz="1800" smtClean="0">
                <a:ea typeface="+mn-ea"/>
              </a:rPr>
              <a:t>treating everyone as you would want to be treated</a:t>
            </a:r>
          </a:p>
          <a:p>
            <a:pPr indent="-227013" eaLnBrk="1" fontAlgn="auto" hangingPunct="1">
              <a:lnSpc>
                <a:spcPct val="110000"/>
              </a:lnSpc>
              <a:spcBef>
                <a:spcPts val="600"/>
              </a:spcBef>
              <a:spcAft>
                <a:spcPts val="600"/>
              </a:spcAft>
              <a:buFont typeface="Arial" pitchFamily="34" charset="0"/>
              <a:buChar char="•"/>
              <a:defRPr/>
            </a:pPr>
            <a:r>
              <a:rPr lang="en-US" sz="1800" smtClean="0">
                <a:solidFill>
                  <a:schemeClr val="accent2">
                    <a:lumMod val="75000"/>
                  </a:schemeClr>
                </a:solidFill>
                <a:ea typeface="+mn-ea"/>
              </a:rPr>
              <a:t>colleagues</a:t>
            </a:r>
          </a:p>
          <a:p>
            <a:pPr indent="-227013" eaLnBrk="1" fontAlgn="auto" hangingPunct="1">
              <a:spcAft>
                <a:spcPts val="600"/>
              </a:spcAft>
              <a:buFont typeface="Arial" pitchFamily="34" charset="0"/>
              <a:buChar char="•"/>
              <a:defRPr/>
            </a:pPr>
            <a:r>
              <a:rPr lang="en-US" sz="1800" smtClean="0">
                <a:solidFill>
                  <a:schemeClr val="accent2">
                    <a:lumMod val="75000"/>
                  </a:schemeClr>
                </a:solidFill>
                <a:ea typeface="+mn-ea"/>
              </a:rPr>
              <a:t>support staff</a:t>
            </a:r>
          </a:p>
          <a:p>
            <a:pPr indent="-227013" eaLnBrk="1" fontAlgn="auto" hangingPunct="1">
              <a:spcAft>
                <a:spcPts val="600"/>
              </a:spcAft>
              <a:buFont typeface="Arial" pitchFamily="34" charset="0"/>
              <a:buChar char="•"/>
              <a:defRPr/>
            </a:pPr>
            <a:r>
              <a:rPr lang="en-US" sz="1800" smtClean="0">
                <a:solidFill>
                  <a:schemeClr val="accent2">
                    <a:lumMod val="75000"/>
                  </a:schemeClr>
                </a:solidFill>
                <a:ea typeface="+mn-ea"/>
              </a:rPr>
              <a:t>referring staff</a:t>
            </a:r>
          </a:p>
          <a:p>
            <a:pPr eaLnBrk="1" fontAlgn="auto" hangingPunct="1">
              <a:buFont typeface="+mj-lt"/>
              <a:buNone/>
              <a:defRPr/>
            </a:pPr>
            <a:endParaRPr lang="en-US">
              <a:ea typeface="+mn-ea"/>
            </a:endParaRPr>
          </a:p>
        </p:txBody>
      </p:sp>
      <p:sp>
        <p:nvSpPr>
          <p:cNvPr id="30724" name="Text Placeholder 16"/>
          <p:cNvSpPr>
            <a:spLocks noGrp="1"/>
          </p:cNvSpPr>
          <p:nvPr>
            <p:ph type="body" sz="quarter" idx="13"/>
          </p:nvPr>
        </p:nvSpPr>
        <p:spPr>
          <a:xfrm>
            <a:off x="457200" y="762000"/>
            <a:ext cx="6781800" cy="430213"/>
          </a:xfrm>
        </p:spPr>
        <p:txBody>
          <a:bodyPr/>
          <a:lstStyle/>
          <a:p>
            <a:pPr eaLnBrk="1" hangingPunct="1">
              <a:spcBef>
                <a:spcPct val="0"/>
              </a:spcBef>
            </a:pPr>
            <a:r>
              <a:rPr lang="en-US" sz="1800" smtClean="0">
                <a:solidFill>
                  <a:srgbClr val="C00000"/>
                </a:solidFill>
                <a:ea typeface="ＭＳ Ｐゴシック" pitchFamily="34" charset="-128"/>
              </a:rPr>
              <a:t>3.</a:t>
            </a:r>
            <a:r>
              <a:rPr lang="en-US" smtClean="0">
                <a:solidFill>
                  <a:srgbClr val="C00000"/>
                </a:solidFill>
                <a:ea typeface="ＭＳ Ｐゴシック" pitchFamily="34" charset="-128"/>
              </a:rPr>
              <a:t>  Professional Responsibilities</a:t>
            </a:r>
          </a:p>
        </p:txBody>
      </p:sp>
      <p:sp>
        <p:nvSpPr>
          <p:cNvPr id="30725"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2D8C502-3FA1-459F-BF81-A43BACDC7B7F}" type="slidenum">
              <a:rPr lang="en-US" sz="1100">
                <a:solidFill>
                  <a:schemeClr val="bg1"/>
                </a:solidFill>
                <a:latin typeface="Calibri" pitchFamily="34" charset="0"/>
              </a:rPr>
              <a:pPr algn="r" eaLnBrk="1" hangingPunct="1"/>
              <a:t>23</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2" name="Content Placeholder 15"/>
          <p:cNvSpPr txBox="1">
            <a:spLocks/>
          </p:cNvSpPr>
          <p:nvPr/>
        </p:nvSpPr>
        <p:spPr bwMode="auto">
          <a:xfrm>
            <a:off x="4191000" y="2895600"/>
            <a:ext cx="3352800" cy="2743200"/>
          </a:xfrm>
          <a:prstGeom prst="rect">
            <a:avLst/>
          </a:prstGeom>
          <a:solidFill>
            <a:schemeClr val="bg1"/>
          </a:solidFill>
          <a:ln w="3175">
            <a:solidFill>
              <a:schemeClr val="tx1"/>
            </a:solidFill>
            <a:miter lim="800000"/>
            <a:headEnd/>
            <a:tailEnd/>
          </a:ln>
          <a:effectLst>
            <a:outerShdw dist="25400" dir="2399979" algn="tl" rotWithShape="0">
              <a:srgbClr val="10253F">
                <a:alpha val="53000"/>
              </a:srgbClr>
            </a:outerShdw>
          </a:effectLst>
        </p:spPr>
        <p:txBody>
          <a:bodyPr/>
          <a:lstStyle/>
          <a:p>
            <a:pPr marL="171450" indent="-58738" fontAlgn="auto">
              <a:spcBef>
                <a:spcPts val="0"/>
              </a:spcBef>
              <a:spcAft>
                <a:spcPts val="1200"/>
              </a:spcAft>
              <a:buSzPct val="80000"/>
              <a:buFont typeface="+mj-lt"/>
              <a:buNone/>
              <a:defRPr/>
            </a:pPr>
            <a:r>
              <a:rPr lang="en-US">
                <a:solidFill>
                  <a:schemeClr val="tx1">
                    <a:lumMod val="75000"/>
                    <a:lumOff val="25000"/>
                  </a:schemeClr>
                </a:solidFill>
                <a:latin typeface="Times New Roman" pitchFamily="18" charset="0"/>
                <a:ea typeface="+mn-ea"/>
              </a:rPr>
              <a:t> </a:t>
            </a:r>
            <a:r>
              <a:rPr lang="en-US" sz="1800">
                <a:solidFill>
                  <a:schemeClr val="tx1">
                    <a:lumMod val="75000"/>
                    <a:lumOff val="25000"/>
                  </a:schemeClr>
                </a:solidFill>
                <a:latin typeface="Times New Roman" pitchFamily="18" charset="0"/>
                <a:ea typeface="+mn-ea"/>
              </a:rPr>
              <a:t>be prepared to report colleagues for unprofessional behavior</a:t>
            </a:r>
          </a:p>
          <a:p>
            <a:pPr marL="628650" indent="-225425" fontAlgn="auto">
              <a:spcBef>
                <a:spcPts val="0"/>
              </a:spcBef>
              <a:spcAft>
                <a:spcPts val="600"/>
              </a:spcAft>
              <a:buSzPct val="80000"/>
              <a:buFont typeface="Arial" pitchFamily="34" charset="0"/>
              <a:buChar char="•"/>
              <a:defRPr/>
            </a:pPr>
            <a:r>
              <a:rPr lang="en-US" sz="1800">
                <a:solidFill>
                  <a:schemeClr val="accent2">
                    <a:lumMod val="75000"/>
                  </a:schemeClr>
                </a:solidFill>
                <a:latin typeface="Times New Roman" pitchFamily="18" charset="0"/>
                <a:ea typeface="+mn-ea"/>
              </a:rPr>
              <a:t>substance abuse</a:t>
            </a:r>
          </a:p>
          <a:p>
            <a:pPr marL="628650" indent="-225425" fontAlgn="auto">
              <a:spcBef>
                <a:spcPts val="0"/>
              </a:spcBef>
              <a:spcAft>
                <a:spcPts val="600"/>
              </a:spcAft>
              <a:buSzPct val="80000"/>
              <a:buFont typeface="Arial" pitchFamily="34" charset="0"/>
              <a:buChar char="•"/>
              <a:defRPr/>
            </a:pPr>
            <a:r>
              <a:rPr lang="en-US" sz="1800">
                <a:solidFill>
                  <a:schemeClr val="accent2">
                    <a:lumMod val="75000"/>
                  </a:schemeClr>
                </a:solidFill>
                <a:latin typeface="Times New Roman" pitchFamily="18" charset="0"/>
                <a:ea typeface="+mn-ea"/>
              </a:rPr>
              <a:t>inadequate care</a:t>
            </a:r>
          </a:p>
          <a:p>
            <a:pPr marL="628650" indent="-225425" fontAlgn="auto">
              <a:spcBef>
                <a:spcPts val="0"/>
              </a:spcBef>
              <a:spcAft>
                <a:spcPts val="600"/>
              </a:spcAft>
              <a:buSzPct val="80000"/>
              <a:buFont typeface="Arial" pitchFamily="34" charset="0"/>
              <a:buChar char="•"/>
              <a:defRPr/>
            </a:pPr>
            <a:r>
              <a:rPr lang="en-US" sz="1800">
                <a:solidFill>
                  <a:schemeClr val="accent2">
                    <a:lumMod val="75000"/>
                  </a:schemeClr>
                </a:solidFill>
                <a:latin typeface="Times New Roman" pitchFamily="18" charset="0"/>
                <a:ea typeface="+mn-ea"/>
              </a:rPr>
              <a:t>unethical behavior</a:t>
            </a:r>
          </a:p>
          <a:p>
            <a:pPr marL="628650" indent="-225425" fontAlgn="auto">
              <a:spcBef>
                <a:spcPts val="0"/>
              </a:spcBef>
              <a:spcAft>
                <a:spcPts val="600"/>
              </a:spcAft>
              <a:buSzPct val="80000"/>
              <a:buFont typeface="Arial" pitchFamily="34" charset="0"/>
              <a:buChar char="•"/>
              <a:defRPr/>
            </a:pPr>
            <a:r>
              <a:rPr lang="en-US" sz="1800">
                <a:solidFill>
                  <a:schemeClr val="accent2">
                    <a:lumMod val="75000"/>
                  </a:schemeClr>
                </a:solidFill>
                <a:latin typeface="Times New Roman" pitchFamily="18" charset="0"/>
                <a:ea typeface="+mn-ea"/>
              </a:rPr>
              <a:t>boundary violations (patients or staff)</a:t>
            </a:r>
          </a:p>
          <a:p>
            <a:pPr marL="457200" indent="-457200" fontAlgn="auto">
              <a:spcBef>
                <a:spcPts val="0"/>
              </a:spcBef>
              <a:spcAft>
                <a:spcPts val="1200"/>
              </a:spcAft>
              <a:buSzPct val="80000"/>
              <a:buFont typeface="+mj-lt"/>
              <a:buNone/>
              <a:defRPr/>
            </a:pPr>
            <a:endParaRPr lang="en-US" sz="2200">
              <a:solidFill>
                <a:schemeClr val="tx1">
                  <a:lumMod val="75000"/>
                  <a:lumOff val="25000"/>
                </a:schemeClr>
              </a:solidFill>
              <a:latin typeface="Times New Roman" pitchFamily="18" charset="0"/>
              <a:ea typeface="+mn-ea"/>
            </a:endParaRPr>
          </a:p>
        </p:txBody>
      </p:sp>
      <p:sp>
        <p:nvSpPr>
          <p:cNvPr id="30728" name="Rectangle 5"/>
          <p:cNvSpPr>
            <a:spLocks noChangeArrowheads="1"/>
          </p:cNvSpPr>
          <p:nvPr/>
        </p:nvSpPr>
        <p:spPr bwMode="auto">
          <a:xfrm>
            <a:off x="-381000" y="58674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None/>
            </a:pPr>
            <a:r>
              <a:rPr lang="en-US" sz="1800">
                <a:latin typeface="Times New Roman" pitchFamily="18" charset="0"/>
              </a:rPr>
              <a:t>	</a:t>
            </a:r>
            <a:endParaRPr lang="en-CA" sz="1200">
              <a:cs typeface="Arial" pitchFamily="34" charset="0"/>
            </a:endParaRPr>
          </a:p>
        </p:txBody>
      </p:sp>
      <p:sp>
        <p:nvSpPr>
          <p:cNvPr id="14" name="TextBox 13"/>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0730"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747" name="Content Placeholder 15"/>
          <p:cNvSpPr>
            <a:spLocks noGrp="1"/>
          </p:cNvSpPr>
          <p:nvPr>
            <p:ph idx="1"/>
          </p:nvPr>
        </p:nvSpPr>
        <p:spPr>
          <a:xfrm>
            <a:off x="1066800" y="3276600"/>
            <a:ext cx="6477000" cy="2819400"/>
          </a:xfrm>
        </p:spPr>
        <p:txBody>
          <a:bodyPr/>
          <a:lstStyle/>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Go along with the idea – who would know?</a:t>
            </a:r>
          </a:p>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Tell the fellow that you do not like the idea and will report him or her to the attending if he does</a:t>
            </a:r>
          </a:p>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Delete the cases that don</a:t>
            </a:r>
            <a:r>
              <a:rPr lang="ja-JP"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t have the information</a:t>
            </a:r>
          </a:p>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Explain to the attending the problems and ask how you should proceed</a:t>
            </a:r>
          </a:p>
          <a:p>
            <a:pPr eaLnBrk="1" hangingPunct="1">
              <a:lnSpc>
                <a:spcPct val="90000"/>
              </a:lnSpc>
              <a:spcBef>
                <a:spcPct val="0"/>
              </a:spcBef>
              <a:buFont typeface="Times New Roman" pitchFamily="18" charset="0"/>
              <a:buAutoNum type="alphaUcPeriod"/>
            </a:pPr>
            <a:endParaRPr lang="en-US" smtClean="0">
              <a:solidFill>
                <a:srgbClr val="404040"/>
              </a:solidFill>
              <a:ea typeface="ＭＳ Ｐゴシック" pitchFamily="34" charset="-128"/>
            </a:endParaRPr>
          </a:p>
        </p:txBody>
      </p:sp>
      <p:sp>
        <p:nvSpPr>
          <p:cNvPr id="31748" name="Text Placeholder 16"/>
          <p:cNvSpPr>
            <a:spLocks noGrp="1"/>
          </p:cNvSpPr>
          <p:nvPr>
            <p:ph type="body" sz="quarter" idx="13"/>
          </p:nvPr>
        </p:nvSpPr>
        <p:spPr>
          <a:xfrm>
            <a:off x="609600" y="990600"/>
            <a:ext cx="6781800" cy="2209800"/>
          </a:xfrm>
        </p:spPr>
        <p:txBody>
          <a:bodyPr/>
          <a:lstStyle/>
          <a:p>
            <a:pPr eaLnBrk="1" hangingPunct="1">
              <a:spcBef>
                <a:spcPct val="0"/>
              </a:spcBef>
            </a:pPr>
            <a:r>
              <a:rPr lang="en-US" smtClean="0">
                <a:solidFill>
                  <a:srgbClr val="7F7F7F"/>
                </a:solidFill>
                <a:ea typeface="ＭＳ Ｐゴシック" pitchFamily="34" charset="-128"/>
              </a:rPr>
              <a:t> </a:t>
            </a:r>
            <a:r>
              <a:rPr lang="en-CA" smtClean="0">
                <a:solidFill>
                  <a:srgbClr val="953735"/>
                </a:solidFill>
                <a:ea typeface="ＭＳ Ｐゴシック" pitchFamily="34" charset="-128"/>
              </a:rPr>
              <a:t>     For a radiology conference abstract, your attending asks you to obtain clinical history for the cases.  This information isn</a:t>
            </a:r>
            <a:r>
              <a:rPr lang="en-CA" altLang="en-US" smtClean="0">
                <a:solidFill>
                  <a:srgbClr val="953735"/>
                </a:solidFill>
                <a:ea typeface="ＭＳ Ｐゴシック" pitchFamily="34" charset="-128"/>
              </a:rPr>
              <a:t>’</a:t>
            </a:r>
            <a:r>
              <a:rPr lang="en-CA" altLang="ja-JP" smtClean="0">
                <a:solidFill>
                  <a:srgbClr val="953735"/>
                </a:solidFill>
                <a:ea typeface="ＭＳ Ｐゴシック" pitchFamily="34" charset="-128"/>
              </a:rPr>
              <a:t>t readily available, and with the deadline next week, the fellow who is also on the abstract offers to make up the histories.  What would you do? </a:t>
            </a:r>
          </a:p>
          <a:p>
            <a:pPr eaLnBrk="1" hangingPunct="1">
              <a:spcBef>
                <a:spcPct val="0"/>
              </a:spcBef>
            </a:pPr>
            <a:endParaRPr lang="en-US" smtClean="0">
              <a:solidFill>
                <a:srgbClr val="953735"/>
              </a:solidFill>
              <a:ea typeface="ＭＳ Ｐゴシック" pitchFamily="34" charset="-128"/>
            </a:endParaRPr>
          </a:p>
        </p:txBody>
      </p:sp>
      <p:sp>
        <p:nvSpPr>
          <p:cNvPr id="3174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4E43200-CF88-4D6A-8A93-840A3B1AB04C}" type="slidenum">
              <a:rPr lang="en-US" sz="1100">
                <a:solidFill>
                  <a:schemeClr val="bg1"/>
                </a:solidFill>
                <a:latin typeface="Calibri" pitchFamily="34" charset="0"/>
              </a:rPr>
              <a:pPr algn="r" eaLnBrk="1" hangingPunct="1"/>
              <a:t>24</a:t>
            </a:fld>
            <a:endParaRPr lang="en-US" sz="1100">
              <a:solidFill>
                <a:schemeClr val="bg1"/>
              </a:solidFill>
              <a:latin typeface="Calibri" pitchFamily="34" charset="0"/>
            </a:endParaRPr>
          </a:p>
        </p:txBody>
      </p:sp>
      <p:sp>
        <p:nvSpPr>
          <p:cNvPr id="13" name="Oval 12"/>
          <p:cNvSpPr>
            <a:spLocks noChangeArrowheads="1"/>
          </p:cNvSpPr>
          <p:nvPr/>
        </p:nvSpPr>
        <p:spPr bwMode="auto">
          <a:xfrm>
            <a:off x="228600" y="7493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3</a:t>
            </a:r>
          </a:p>
          <a:p>
            <a:pPr algn="ctr" fontAlgn="auto">
              <a:spcBef>
                <a:spcPts val="0"/>
              </a:spcBef>
              <a:spcAft>
                <a:spcPts val="1200"/>
              </a:spcAft>
              <a:defRPr/>
            </a:pPr>
            <a:endParaRPr lang="en-US" sz="1400">
              <a:ea typeface="+mn-ea"/>
              <a:cs typeface="Arial" pitchFamily="34" charset="0"/>
            </a:endParaRPr>
          </a:p>
        </p:txBody>
      </p:sp>
      <p:sp>
        <p:nvSpPr>
          <p:cNvPr id="14" name="TextBox 13"/>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3175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771" name="Text Placeholder 16"/>
          <p:cNvSpPr>
            <a:spLocks noGrp="1"/>
          </p:cNvSpPr>
          <p:nvPr>
            <p:ph type="body" sz="quarter" idx="13"/>
          </p:nvPr>
        </p:nvSpPr>
        <p:spPr>
          <a:xfrm>
            <a:off x="685800" y="990600"/>
            <a:ext cx="6553200" cy="5562600"/>
          </a:xfrm>
        </p:spPr>
        <p:txBody>
          <a:bodyPr/>
          <a:lstStyle/>
          <a:p>
            <a:pPr eaLnBrk="1" hangingPunct="1">
              <a:spcBef>
                <a:spcPct val="0"/>
              </a:spcBef>
            </a:pPr>
            <a:r>
              <a:rPr lang="en-US" sz="2400" smtClean="0">
                <a:solidFill>
                  <a:srgbClr val="4A452A"/>
                </a:solidFill>
                <a:ea typeface="ＭＳ Ｐゴシック" pitchFamily="34" charset="-128"/>
              </a:rPr>
              <a:t>    </a:t>
            </a:r>
            <a:r>
              <a:rPr lang="en-US" smtClean="0">
                <a:solidFill>
                  <a:srgbClr val="953735"/>
                </a:solidFill>
                <a:ea typeface="ＭＳ Ｐゴシック" pitchFamily="34" charset="-128"/>
              </a:rPr>
              <a:t>correct answer is </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D</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  </a:t>
            </a:r>
          </a:p>
          <a:p>
            <a:pPr eaLnBrk="1" hangingPunct="1">
              <a:spcBef>
                <a:spcPct val="0"/>
              </a:spcBef>
              <a:spcAft>
                <a:spcPct val="0"/>
              </a:spcAft>
            </a:pPr>
            <a:r>
              <a:rPr lang="en-US" i="1" smtClean="0">
                <a:solidFill>
                  <a:srgbClr val="953735"/>
                </a:solidFill>
                <a:ea typeface="ＭＳ Ｐゴシック" pitchFamily="34" charset="-128"/>
              </a:rPr>
              <a:t>     Explain to the attending the problems </a:t>
            </a:r>
          </a:p>
          <a:p>
            <a:pPr eaLnBrk="1" hangingPunct="1">
              <a:spcBef>
                <a:spcPct val="0"/>
              </a:spcBef>
              <a:spcAft>
                <a:spcPct val="0"/>
              </a:spcAft>
            </a:pPr>
            <a:r>
              <a:rPr lang="en-US" i="1" smtClean="0">
                <a:solidFill>
                  <a:srgbClr val="953735"/>
                </a:solidFill>
                <a:ea typeface="ＭＳ Ｐゴシック" pitchFamily="34" charset="-128"/>
              </a:rPr>
              <a:t>     and ask how you should proceed. </a:t>
            </a:r>
          </a:p>
          <a:p>
            <a:pPr eaLnBrk="1" hangingPunct="1">
              <a:spcBef>
                <a:spcPct val="0"/>
              </a:spcBef>
              <a:spcAft>
                <a:spcPct val="0"/>
              </a:spcAft>
            </a:pPr>
            <a:endParaRPr lang="en-US" sz="2400" smtClean="0">
              <a:solidFill>
                <a:srgbClr val="4A452A"/>
              </a:solidFill>
              <a:ea typeface="ＭＳ Ｐゴシック" pitchFamily="34" charset="-128"/>
            </a:endParaRPr>
          </a:p>
          <a:p>
            <a:pPr eaLnBrk="1" hangingPunct="1">
              <a:spcBef>
                <a:spcPct val="0"/>
              </a:spcBef>
              <a:buFont typeface="Arial" pitchFamily="34" charset="0"/>
              <a:buChar char="•"/>
            </a:pPr>
            <a:r>
              <a:rPr lang="en-US" sz="2000" smtClean="0">
                <a:solidFill>
                  <a:srgbClr val="4A452A"/>
                </a:solidFill>
                <a:ea typeface="ＭＳ Ｐゴシック" pitchFamily="34" charset="-128"/>
              </a:rPr>
              <a:t>You need accurate reporting and analysis of research data, even for educational exhibits.  </a:t>
            </a:r>
          </a:p>
          <a:p>
            <a:pPr eaLnBrk="1" hangingPunct="1">
              <a:spcBef>
                <a:spcPct val="0"/>
              </a:spcBef>
              <a:buFont typeface="Arial" pitchFamily="34" charset="0"/>
              <a:buChar char="•"/>
            </a:pPr>
            <a:r>
              <a:rPr lang="en-US" sz="2000" smtClean="0">
                <a:solidFill>
                  <a:srgbClr val="4A452A"/>
                </a:solidFill>
                <a:ea typeface="ＭＳ Ｐゴシック" pitchFamily="34" charset="-128"/>
              </a:rPr>
              <a:t>If information is vital to the exhibit and cannot be obtained in time, it should not be submitted.</a:t>
            </a:r>
          </a:p>
          <a:p>
            <a:pPr eaLnBrk="1" hangingPunct="1">
              <a:spcBef>
                <a:spcPct val="0"/>
              </a:spcBef>
              <a:buFont typeface="Arial" pitchFamily="34" charset="0"/>
              <a:buChar char="•"/>
            </a:pPr>
            <a:r>
              <a:rPr lang="en-US" sz="2000" smtClean="0">
                <a:solidFill>
                  <a:srgbClr val="4A452A"/>
                </a:solidFill>
                <a:ea typeface="ＭＳ Ｐゴシック" pitchFamily="34" charset="-128"/>
              </a:rPr>
              <a:t>There are professional and legal repercussions to inaccurate data gathering - especially if intentional. </a:t>
            </a:r>
          </a:p>
          <a:p>
            <a:pPr eaLnBrk="1" hangingPunct="1">
              <a:spcBef>
                <a:spcPct val="0"/>
              </a:spcBef>
            </a:pPr>
            <a:endParaRPr lang="en-US" smtClean="0">
              <a:solidFill>
                <a:srgbClr val="4A452A"/>
              </a:solidFill>
              <a:ea typeface="ＭＳ Ｐゴシック" pitchFamily="34" charset="-128"/>
            </a:endParaRPr>
          </a:p>
          <a:p>
            <a:pPr eaLnBrk="1" hangingPunct="1">
              <a:spcBef>
                <a:spcPct val="0"/>
              </a:spcBef>
            </a:pPr>
            <a:r>
              <a:rPr lang="en-US" i="1" smtClean="0">
                <a:solidFill>
                  <a:schemeClr val="tx1"/>
                </a:solidFill>
                <a:ea typeface="ＭＳ Ｐゴシック" pitchFamily="34" charset="-128"/>
              </a:rPr>
              <a:t>                     </a:t>
            </a:r>
            <a:r>
              <a:rPr lang="en-US" sz="2000" b="1" i="1" smtClean="0">
                <a:solidFill>
                  <a:schemeClr val="tx1"/>
                </a:solidFill>
                <a:ea typeface="ＭＳ Ｐゴシック" pitchFamily="34" charset="-128"/>
              </a:rPr>
              <a:t>All authors are responsible for contents.</a:t>
            </a:r>
          </a:p>
          <a:p>
            <a:pPr eaLnBrk="1" hangingPunct="1">
              <a:spcBef>
                <a:spcPct val="0"/>
              </a:spcBef>
            </a:pPr>
            <a:endParaRPr lang="en-US" smtClean="0">
              <a:solidFill>
                <a:srgbClr val="4A452A"/>
              </a:solidFill>
              <a:ea typeface="ＭＳ Ｐゴシック" pitchFamily="34" charset="-128"/>
            </a:endParaRPr>
          </a:p>
        </p:txBody>
      </p:sp>
      <p:sp>
        <p:nvSpPr>
          <p:cNvPr id="32772"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3C394FB-E004-4052-A016-5E1FB99F5EB1}" type="slidenum">
              <a:rPr lang="en-US" sz="1100">
                <a:solidFill>
                  <a:schemeClr val="bg1"/>
                </a:solidFill>
                <a:latin typeface="Calibri" pitchFamily="34" charset="0"/>
              </a:rPr>
              <a:pPr algn="r" eaLnBrk="1" hangingPunct="1"/>
              <a:t>25</a:t>
            </a:fld>
            <a:endParaRPr lang="en-US" sz="1100">
              <a:solidFill>
                <a:schemeClr val="bg1"/>
              </a:solidFill>
              <a:latin typeface="Calibri" pitchFamily="34" charset="0"/>
            </a:endParaRPr>
          </a:p>
        </p:txBody>
      </p:sp>
      <p:sp>
        <p:nvSpPr>
          <p:cNvPr id="16" name="TextBox 15"/>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9" name="Oval 18"/>
          <p:cNvSpPr>
            <a:spLocks noChangeArrowheads="1"/>
          </p:cNvSpPr>
          <p:nvPr/>
        </p:nvSpPr>
        <p:spPr bwMode="auto">
          <a:xfrm>
            <a:off x="228600" y="7493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3</a:t>
            </a:r>
          </a:p>
          <a:p>
            <a:pPr algn="ctr" fontAlgn="auto">
              <a:spcBef>
                <a:spcPts val="0"/>
              </a:spcBef>
              <a:spcAft>
                <a:spcPts val="1200"/>
              </a:spcAft>
              <a:defRPr/>
            </a:pPr>
            <a:endParaRPr lang="en-US" sz="1400">
              <a:ea typeface="+mn-ea"/>
              <a:cs typeface="Arial" pitchFamily="34" charset="0"/>
            </a:endParaRPr>
          </a:p>
        </p:txBody>
      </p:sp>
      <p:sp>
        <p:nvSpPr>
          <p:cNvPr id="20" name="TextBox 19"/>
          <p:cNvSpPr txBox="1"/>
          <p:nvPr/>
        </p:nvSpPr>
        <p:spPr>
          <a:xfrm>
            <a:off x="1676400" y="49022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21" name="TextBox 20"/>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2777"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Content Placeholder 13"/>
          <p:cNvSpPr>
            <a:spLocks noGrp="1"/>
          </p:cNvSpPr>
          <p:nvPr>
            <p:ph idx="1"/>
          </p:nvPr>
        </p:nvSpPr>
        <p:spPr>
          <a:xfrm>
            <a:off x="685800" y="1905000"/>
            <a:ext cx="6477000" cy="1828800"/>
          </a:xfrm>
        </p:spPr>
        <p:txBody>
          <a:bodyPr rtlCol="0">
            <a:normAutofit fontScale="92500"/>
          </a:bodyPr>
          <a:lstStyle/>
          <a:p>
            <a:pPr marL="292100" indent="-292100" eaLnBrk="1" fontAlgn="auto" hangingPunct="1">
              <a:buFont typeface="Arial" pitchFamily="34" charset="0"/>
              <a:buChar char="•"/>
              <a:defRPr/>
            </a:pPr>
            <a:r>
              <a:rPr lang="en-US" dirty="0" smtClean="0">
                <a:ea typeface="+mn-ea"/>
              </a:rPr>
              <a:t>state your level of training/experience</a:t>
            </a:r>
          </a:p>
          <a:p>
            <a:pPr marL="292100" indent="-292100" eaLnBrk="1" fontAlgn="auto" hangingPunct="1">
              <a:buFont typeface="Arial" pitchFamily="34" charset="0"/>
              <a:buChar char="•"/>
              <a:defRPr/>
            </a:pPr>
            <a:r>
              <a:rPr lang="en-US" dirty="0" smtClean="0">
                <a:ea typeface="+mn-ea"/>
              </a:rPr>
              <a:t>know how to discuss of imaging results with patients</a:t>
            </a:r>
          </a:p>
          <a:p>
            <a:pPr marL="292100" indent="-292100" eaLnBrk="1" fontAlgn="auto" hangingPunct="1">
              <a:buFont typeface="Arial" pitchFamily="34" charset="0"/>
              <a:buChar char="•"/>
              <a:defRPr/>
            </a:pPr>
            <a:r>
              <a:rPr lang="en-US" dirty="0" smtClean="0">
                <a:ea typeface="+mn-ea"/>
              </a:rPr>
              <a:t>know how to obtain informed consent for procedures</a:t>
            </a:r>
          </a:p>
          <a:p>
            <a:pPr eaLnBrk="1" fontAlgn="auto" hangingPunct="1">
              <a:defRPr/>
            </a:pPr>
            <a:endParaRPr lang="en-US" dirty="0">
              <a:ea typeface="+mn-ea"/>
            </a:endParaRPr>
          </a:p>
        </p:txBody>
      </p:sp>
      <p:sp>
        <p:nvSpPr>
          <p:cNvPr id="33796" name="Text Placeholder 16"/>
          <p:cNvSpPr>
            <a:spLocks noGrp="1"/>
          </p:cNvSpPr>
          <p:nvPr>
            <p:ph type="body" sz="quarter" idx="13"/>
          </p:nvPr>
        </p:nvSpPr>
        <p:spPr>
          <a:xfrm>
            <a:off x="457200" y="990600"/>
            <a:ext cx="6781800" cy="430213"/>
          </a:xfrm>
        </p:spPr>
        <p:txBody>
          <a:bodyPr/>
          <a:lstStyle/>
          <a:p>
            <a:pPr eaLnBrk="1" hangingPunct="1">
              <a:spcBef>
                <a:spcPct val="0"/>
              </a:spcBef>
            </a:pPr>
            <a:r>
              <a:rPr lang="en-US" sz="1800" smtClean="0">
                <a:solidFill>
                  <a:srgbClr val="C00000"/>
                </a:solidFill>
                <a:ea typeface="ＭＳ Ｐゴシック" pitchFamily="34" charset="-128"/>
              </a:rPr>
              <a:t>4.</a:t>
            </a:r>
            <a:r>
              <a:rPr lang="en-US" smtClean="0">
                <a:solidFill>
                  <a:srgbClr val="C00000"/>
                </a:solidFill>
                <a:ea typeface="ＭＳ Ｐゴシック" pitchFamily="34" charset="-128"/>
              </a:rPr>
              <a:t>  Honesty with Patients </a:t>
            </a:r>
          </a:p>
        </p:txBody>
      </p:sp>
      <p:sp>
        <p:nvSpPr>
          <p:cNvPr id="3379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AD74987-7573-4040-AD25-D24BD64F0EC9}" type="slidenum">
              <a:rPr lang="en-US" sz="1100">
                <a:solidFill>
                  <a:schemeClr val="bg1"/>
                </a:solidFill>
                <a:latin typeface="Calibri" pitchFamily="34" charset="0"/>
              </a:rPr>
              <a:pPr algn="r" eaLnBrk="1" hangingPunct="1"/>
              <a:t>26</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8" name="TextBox 17"/>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3800" name="Rectangle 2"/>
          <p:cNvSpPr>
            <a:spLocks noChangeArrowheads="1"/>
          </p:cNvSpPr>
          <p:nvPr/>
        </p:nvSpPr>
        <p:spPr bwMode="auto">
          <a:xfrm>
            <a:off x="2819400" y="47244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200">
              <a:solidFill>
                <a:srgbClr val="595959"/>
              </a:solidFill>
              <a:cs typeface="Arial" pitchFamily="34" charset="0"/>
            </a:endParaRPr>
          </a:p>
          <a:p>
            <a:r>
              <a:rPr lang="en-US" sz="1400">
                <a:solidFill>
                  <a:srgbClr val="595959"/>
                </a:solidFill>
                <a:latin typeface="Times New Roman" pitchFamily="18" charset="0"/>
                <a:hlinkClick r:id="rId11"/>
              </a:rPr>
              <a:t>American College of Radiology (ACR) practice guideline for communication of diagnostic imaging findings</a:t>
            </a:r>
            <a:r>
              <a:rPr lang="en-US" sz="1200">
                <a:latin typeface="Times New Roman" pitchFamily="18" charset="0"/>
                <a:hlinkClick r:id="rId11"/>
              </a:rPr>
              <a:t>. </a:t>
            </a:r>
            <a:endParaRPr lang="en-US" sz="1600">
              <a:cs typeface="Arial" pitchFamily="34" charset="0"/>
            </a:endParaRPr>
          </a:p>
        </p:txBody>
      </p:sp>
      <p:sp>
        <p:nvSpPr>
          <p:cNvPr id="33801" name="Rectangle 4"/>
          <p:cNvSpPr>
            <a:spLocks noChangeArrowheads="1"/>
          </p:cNvSpPr>
          <p:nvPr/>
        </p:nvSpPr>
        <p:spPr bwMode="auto">
          <a:xfrm>
            <a:off x="2819400" y="55626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595959"/>
                </a:solidFill>
                <a:latin typeface="Times New Roman" pitchFamily="18" charset="0"/>
                <a:hlinkClick r:id="rId12"/>
              </a:rPr>
              <a:t>Smith and Gunderman. Should We Inform Patients of Radiology Results?  Radiology 2010 255:317-21</a:t>
            </a:r>
            <a:endParaRPr lang="en-US" sz="1400">
              <a:solidFill>
                <a:srgbClr val="595959"/>
              </a:solidFill>
              <a:latin typeface="Times New Roman" pitchFamily="18" charset="0"/>
            </a:endParaRPr>
          </a:p>
        </p:txBody>
      </p:sp>
      <p:sp>
        <p:nvSpPr>
          <p:cNvPr id="33802"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819" name="Content Placeholder 15"/>
          <p:cNvSpPr>
            <a:spLocks noGrp="1"/>
          </p:cNvSpPr>
          <p:nvPr>
            <p:ph idx="1"/>
          </p:nvPr>
        </p:nvSpPr>
        <p:spPr>
          <a:xfrm>
            <a:off x="914400" y="3352800"/>
            <a:ext cx="6477000" cy="3117850"/>
          </a:xfrm>
        </p:spPr>
        <p:txBody>
          <a:bodyPr/>
          <a:lstStyle/>
          <a:p>
            <a:pPr marL="573088" indent="-396875" eaLnBrk="1" hangingPunct="1">
              <a:lnSpc>
                <a:spcPct val="90000"/>
              </a:lnSpc>
              <a:spcBef>
                <a:spcPct val="0"/>
              </a:spcBef>
              <a:buFont typeface="Times New Roman" pitchFamily="18" charset="0"/>
              <a:buAutoNum type="alphaUcPeriod"/>
            </a:pPr>
            <a:r>
              <a:rPr lang="en-US" altLang="ja-JP" smtClean="0">
                <a:solidFill>
                  <a:srgbClr val="404040"/>
                </a:solidFill>
                <a:ea typeface="ＭＳ Ｐゴシック" pitchFamily="34" charset="-128"/>
              </a:rPr>
              <a:t>“Nothing, really. I’m sure everything is fine.</a:t>
            </a:r>
            <a:r>
              <a:rPr lang="ja-JP" altLang="en-US" smtClean="0">
                <a:solidFill>
                  <a:srgbClr val="404040"/>
                </a:solidFill>
                <a:ea typeface="ＭＳ Ｐゴシック" pitchFamily="34" charset="-128"/>
              </a:rPr>
              <a:t>”</a:t>
            </a:r>
            <a:endParaRPr lang="en-US" altLang="ja-JP" smtClean="0">
              <a:solidFill>
                <a:srgbClr val="404040"/>
              </a:solidFill>
              <a:ea typeface="ＭＳ Ｐゴシック" pitchFamily="34" charset="-128"/>
            </a:endParaRPr>
          </a:p>
          <a:p>
            <a:pPr marL="573088" indent="-396875" eaLnBrk="1" hangingPunct="1">
              <a:lnSpc>
                <a:spcPct val="90000"/>
              </a:lnSpc>
              <a:spcBef>
                <a:spcPct val="0"/>
              </a:spcBef>
              <a:buFont typeface="Times New Roman" pitchFamily="18" charset="0"/>
              <a:buAutoNum type="alphaUcPeriod"/>
            </a:pPr>
            <a:r>
              <a:rPr lang="en-US" altLang="ja-JP" smtClean="0">
                <a:solidFill>
                  <a:srgbClr val="404040"/>
                </a:solidFill>
                <a:ea typeface="ＭＳ Ｐゴシック" pitchFamily="34" charset="-128"/>
              </a:rPr>
              <a:t>“I’m a resident – the radiologist will look and make a final interpretation.</a:t>
            </a:r>
            <a:r>
              <a:rPr lang="ja-JP" altLang="en-US" smtClean="0">
                <a:solidFill>
                  <a:srgbClr val="404040"/>
                </a:solidFill>
                <a:ea typeface="ＭＳ Ｐゴシック" pitchFamily="34" charset="-128"/>
              </a:rPr>
              <a:t>”</a:t>
            </a:r>
            <a:endParaRPr lang="en-US" altLang="ja-JP" smtClean="0">
              <a:solidFill>
                <a:srgbClr val="404040"/>
              </a:solidFill>
              <a:ea typeface="ＭＳ Ｐゴシック" pitchFamily="34" charset="-128"/>
            </a:endParaRPr>
          </a:p>
          <a:p>
            <a:pPr marL="573088" indent="-396875" eaLnBrk="1" hangingPunct="1">
              <a:lnSpc>
                <a:spcPct val="90000"/>
              </a:lnSpc>
              <a:spcBef>
                <a:spcPct val="0"/>
              </a:spcBef>
              <a:buFont typeface="Times New Roman" pitchFamily="18" charset="0"/>
              <a:buAutoNum type="alphaUcPeriod"/>
            </a:pPr>
            <a:r>
              <a:rPr lang="en-US" altLang="ja-JP" smtClean="0">
                <a:solidFill>
                  <a:srgbClr val="404040"/>
                </a:solidFill>
                <a:ea typeface="ＭＳ Ｐゴシック" pitchFamily="34" charset="-128"/>
              </a:rPr>
              <a:t>“You have a liver lesion that must be further evaluated.</a:t>
            </a:r>
            <a:r>
              <a:rPr lang="ja-JP" altLang="en-US" smtClean="0">
                <a:solidFill>
                  <a:srgbClr val="404040"/>
                </a:solidFill>
                <a:ea typeface="ＭＳ Ｐゴシック" pitchFamily="34" charset="-128"/>
              </a:rPr>
              <a:t>”</a:t>
            </a:r>
            <a:endParaRPr lang="en-US" altLang="ja-JP" smtClean="0">
              <a:solidFill>
                <a:srgbClr val="404040"/>
              </a:solidFill>
              <a:ea typeface="ＭＳ Ｐゴシック" pitchFamily="34" charset="-128"/>
            </a:endParaRPr>
          </a:p>
          <a:p>
            <a:pPr marL="573088" indent="-396875" eaLnBrk="1" hangingPunct="1">
              <a:lnSpc>
                <a:spcPct val="90000"/>
              </a:lnSpc>
              <a:spcBef>
                <a:spcPct val="0"/>
              </a:spcBef>
              <a:buFont typeface="Times New Roman" pitchFamily="18" charset="0"/>
              <a:buAutoNum type="alphaUcPeriod"/>
            </a:pPr>
            <a:r>
              <a:rPr lang="en-US" altLang="ja-JP" smtClean="0">
                <a:solidFill>
                  <a:srgbClr val="404040"/>
                </a:solidFill>
                <a:ea typeface="ＭＳ Ｐゴシック" pitchFamily="34" charset="-128"/>
              </a:rPr>
              <a:t>“I’m sorry – but I think you have cancer.</a:t>
            </a:r>
            <a:r>
              <a:rPr lang="ja-JP" altLang="en-US" smtClean="0">
                <a:solidFill>
                  <a:srgbClr val="404040"/>
                </a:solidFill>
                <a:ea typeface="ＭＳ Ｐゴシック" pitchFamily="34" charset="-128"/>
              </a:rPr>
              <a:t>”</a:t>
            </a:r>
            <a:endParaRPr lang="en-US" altLang="ja-JP" smtClean="0">
              <a:solidFill>
                <a:srgbClr val="404040"/>
              </a:solidFill>
              <a:ea typeface="ＭＳ Ｐゴシック" pitchFamily="34" charset="-128"/>
            </a:endParaRPr>
          </a:p>
          <a:p>
            <a:pPr marL="573088" indent="-396875" eaLnBrk="1" hangingPunct="1">
              <a:lnSpc>
                <a:spcPct val="90000"/>
              </a:lnSpc>
              <a:spcBef>
                <a:spcPct val="0"/>
              </a:spcBef>
              <a:buFont typeface="+mj-lt" charset="0"/>
              <a:buNone/>
            </a:pPr>
            <a:endParaRPr lang="en-US" smtClean="0">
              <a:solidFill>
                <a:srgbClr val="404040"/>
              </a:solidFill>
              <a:ea typeface="ＭＳ Ｐゴシック" pitchFamily="34" charset="-128"/>
            </a:endParaRPr>
          </a:p>
        </p:txBody>
      </p:sp>
      <p:sp>
        <p:nvSpPr>
          <p:cNvPr id="34820" name="Text Placeholder 16"/>
          <p:cNvSpPr>
            <a:spLocks noGrp="1"/>
          </p:cNvSpPr>
          <p:nvPr>
            <p:ph type="body" sz="quarter" idx="13"/>
          </p:nvPr>
        </p:nvSpPr>
        <p:spPr>
          <a:xfrm>
            <a:off x="762000" y="1066800"/>
            <a:ext cx="6629400" cy="2016125"/>
          </a:xfrm>
        </p:spPr>
        <p:txBody>
          <a:bodyPr/>
          <a:lstStyle/>
          <a:p>
            <a:pPr eaLnBrk="1" hangingPunct="1">
              <a:spcBef>
                <a:spcPts val="600"/>
              </a:spcBef>
            </a:pPr>
            <a:r>
              <a:rPr lang="en-US" smtClean="0">
                <a:solidFill>
                  <a:srgbClr val="953735"/>
                </a:solidFill>
                <a:ea typeface="ＭＳ Ｐゴシック" pitchFamily="34" charset="-128"/>
              </a:rPr>
              <a:t>    While you are doing an RUQ US, you see what you think is a mass in the liver. The patient asks, </a:t>
            </a:r>
            <a:r>
              <a:rPr lang="en-US"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What do you see?</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What would you say?</a:t>
            </a:r>
          </a:p>
          <a:p>
            <a:pPr eaLnBrk="1" hangingPunct="1">
              <a:spcBef>
                <a:spcPts val="600"/>
              </a:spcBef>
            </a:pPr>
            <a:endParaRPr lang="en-US" smtClean="0">
              <a:solidFill>
                <a:srgbClr val="953735"/>
              </a:solidFill>
              <a:ea typeface="ＭＳ Ｐゴシック" pitchFamily="34" charset="-128"/>
            </a:endParaRPr>
          </a:p>
          <a:p>
            <a:pPr eaLnBrk="1" hangingPunct="1">
              <a:spcBef>
                <a:spcPct val="0"/>
              </a:spcBef>
            </a:pPr>
            <a:endParaRPr lang="en-US" smtClean="0">
              <a:solidFill>
                <a:srgbClr val="953735"/>
              </a:solidFill>
              <a:ea typeface="ＭＳ Ｐゴシック" pitchFamily="34" charset="-128"/>
            </a:endParaRPr>
          </a:p>
        </p:txBody>
      </p:sp>
      <p:sp>
        <p:nvSpPr>
          <p:cNvPr id="34821"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BCB3443-0AC4-42E6-BC87-02306903DA0F}" type="slidenum">
              <a:rPr lang="en-US" sz="1100">
                <a:solidFill>
                  <a:schemeClr val="bg1"/>
                </a:solidFill>
                <a:latin typeface="Calibri" pitchFamily="34" charset="0"/>
              </a:rPr>
              <a:pPr algn="r" eaLnBrk="1" hangingPunct="1"/>
              <a:t>27</a:t>
            </a:fld>
            <a:endParaRPr lang="en-US" sz="1100">
              <a:solidFill>
                <a:schemeClr val="bg1"/>
              </a:solidFill>
              <a:latin typeface="Calibri" pitchFamily="34" charset="0"/>
            </a:endParaRPr>
          </a:p>
        </p:txBody>
      </p:sp>
      <p:sp>
        <p:nvSpPr>
          <p:cNvPr id="14" name="Oval 13"/>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4</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34825"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34826" name="Picture 13" descr="liver m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9200" y="1981200"/>
            <a:ext cx="201771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5843" name="Text Placeholder 12"/>
          <p:cNvSpPr>
            <a:spLocks noGrp="1"/>
          </p:cNvSpPr>
          <p:nvPr>
            <p:ph type="body" sz="quarter" idx="13"/>
          </p:nvPr>
        </p:nvSpPr>
        <p:spPr>
          <a:xfrm>
            <a:off x="990600" y="2590800"/>
            <a:ext cx="5943600" cy="2286000"/>
          </a:xfrm>
        </p:spPr>
        <p:txBody>
          <a:bodyPr/>
          <a:lstStyle/>
          <a:p>
            <a:pPr eaLnBrk="1" hangingPunct="1">
              <a:lnSpc>
                <a:spcPct val="90000"/>
              </a:lnSpc>
              <a:spcBef>
                <a:spcPct val="0"/>
              </a:spcBef>
            </a:pPr>
            <a:r>
              <a:rPr lang="en-US" smtClean="0">
                <a:solidFill>
                  <a:srgbClr val="404040"/>
                </a:solidFill>
                <a:ea typeface="ＭＳ Ｐゴシック" pitchFamily="34" charset="-128"/>
              </a:rPr>
              <a:t>Balance being honest, supportive, yet not overstepping your boundaries as a resident. </a:t>
            </a:r>
          </a:p>
          <a:p>
            <a:pPr eaLnBrk="1" hangingPunct="1">
              <a:lnSpc>
                <a:spcPct val="90000"/>
              </a:lnSpc>
              <a:spcBef>
                <a:spcPct val="0"/>
              </a:spcBef>
            </a:pPr>
            <a:endParaRPr lang="en-US" smtClean="0">
              <a:solidFill>
                <a:srgbClr val="404040"/>
              </a:solidFill>
              <a:ea typeface="ＭＳ Ｐゴシック" pitchFamily="34" charset="-128"/>
            </a:endParaRPr>
          </a:p>
          <a:p>
            <a:pPr eaLnBrk="1" hangingPunct="1">
              <a:lnSpc>
                <a:spcPct val="90000"/>
              </a:lnSpc>
              <a:spcBef>
                <a:spcPct val="0"/>
              </a:spcBef>
            </a:pPr>
            <a:r>
              <a:rPr lang="en-US" smtClean="0">
                <a:solidFill>
                  <a:srgbClr val="404040"/>
                </a:solidFill>
                <a:ea typeface="ＭＳ Ｐゴシック" pitchFamily="34" charset="-128"/>
              </a:rPr>
              <a:t>Ask your attending to show you how to discuss results with patients, observe you do it and give you feedback.</a:t>
            </a:r>
          </a:p>
          <a:p>
            <a:pPr eaLnBrk="1" hangingPunct="1">
              <a:spcBef>
                <a:spcPct val="0"/>
              </a:spcBef>
            </a:pPr>
            <a:endParaRPr lang="en-US" smtClean="0">
              <a:solidFill>
                <a:srgbClr val="4A452A"/>
              </a:solidFill>
              <a:ea typeface="ＭＳ Ｐゴシック" pitchFamily="34" charset="-128"/>
            </a:endParaRPr>
          </a:p>
        </p:txBody>
      </p:sp>
      <p:sp>
        <p:nvSpPr>
          <p:cNvPr id="35844"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2E8D167-B3EF-4962-8302-0CBE01E3270E}" type="slidenum">
              <a:rPr lang="en-US" sz="1100">
                <a:solidFill>
                  <a:schemeClr val="bg1"/>
                </a:solidFill>
                <a:latin typeface="Calibri" pitchFamily="34" charset="0"/>
              </a:rPr>
              <a:pPr algn="r" eaLnBrk="1" hangingPunct="1"/>
              <a:t>28</a:t>
            </a:fld>
            <a:endParaRPr lang="en-US" sz="1100">
              <a:solidFill>
                <a:schemeClr val="bg1"/>
              </a:solidFill>
              <a:latin typeface="Calibri" pitchFamily="34" charset="0"/>
            </a:endParaRPr>
          </a:p>
        </p:txBody>
      </p:sp>
      <p:sp>
        <p:nvSpPr>
          <p:cNvPr id="35845" name="Text Placeholder 16"/>
          <p:cNvSpPr txBox="1">
            <a:spLocks/>
          </p:cNvSpPr>
          <p:nvPr/>
        </p:nvSpPr>
        <p:spPr bwMode="auto">
          <a:xfrm>
            <a:off x="762000" y="1066800"/>
            <a:ext cx="533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4A452A"/>
                </a:solidFill>
                <a:latin typeface="Times New Roman" pitchFamily="18" charset="0"/>
                <a:cs typeface="Times New Roman" pitchFamily="18" charset="0"/>
              </a:rPr>
              <a:t>   </a:t>
            </a:r>
            <a:r>
              <a:rPr lang="en-US" sz="2200">
                <a:solidFill>
                  <a:srgbClr val="953735"/>
                </a:solidFill>
                <a:latin typeface="Times New Roman" pitchFamily="18" charset="0"/>
                <a:cs typeface="Times New Roman" pitchFamily="18" charset="0"/>
              </a:rPr>
              <a:t>correct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B</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p>
          <a:p>
            <a:pPr eaLnBrk="1" hangingPunct="1"/>
            <a:r>
              <a:rPr lang="ja-JP" altLang="en-US" sz="2200" i="1">
                <a:solidFill>
                  <a:srgbClr val="953735"/>
                </a:solidFill>
                <a:latin typeface="Times New Roman" pitchFamily="18" charset="0"/>
                <a:cs typeface="Times New Roman" pitchFamily="18" charset="0"/>
              </a:rPr>
              <a:t>“</a:t>
            </a:r>
            <a:r>
              <a:rPr lang="en-US" altLang="ja-JP" sz="2200" i="1">
                <a:solidFill>
                  <a:srgbClr val="953735"/>
                </a:solidFill>
                <a:latin typeface="Times New Roman" pitchFamily="18" charset="0"/>
                <a:cs typeface="Times New Roman" pitchFamily="18" charset="0"/>
              </a:rPr>
              <a:t>I</a:t>
            </a:r>
            <a:r>
              <a:rPr lang="ja-JP" altLang="en-US" sz="2200" i="1">
                <a:solidFill>
                  <a:srgbClr val="953735"/>
                </a:solidFill>
                <a:latin typeface="Times New Roman" pitchFamily="18" charset="0"/>
                <a:cs typeface="Times New Roman" pitchFamily="18" charset="0"/>
              </a:rPr>
              <a:t>’</a:t>
            </a:r>
            <a:r>
              <a:rPr lang="en-US" altLang="ja-JP" sz="2200" i="1">
                <a:solidFill>
                  <a:srgbClr val="953735"/>
                </a:solidFill>
                <a:latin typeface="Times New Roman" pitchFamily="18" charset="0"/>
                <a:cs typeface="Times New Roman" pitchFamily="18" charset="0"/>
              </a:rPr>
              <a:t>m a resident.  The radiologist will look and make a final interpretation.</a:t>
            </a:r>
            <a:r>
              <a:rPr lang="ja-JP" altLang="en-US" sz="2200" i="1">
                <a:solidFill>
                  <a:srgbClr val="953735"/>
                </a:solidFill>
                <a:latin typeface="Times New Roman" pitchFamily="18" charset="0"/>
                <a:cs typeface="Times New Roman" pitchFamily="18" charset="0"/>
              </a:rPr>
              <a:t>”</a:t>
            </a:r>
            <a:endParaRPr lang="en-US" sz="2200" i="1">
              <a:solidFill>
                <a:srgbClr val="953735"/>
              </a:solidFill>
              <a:latin typeface="Times New Roman" pitchFamily="18" charset="0"/>
              <a:cs typeface="Times New Roman" pitchFamily="18" charset="0"/>
            </a:endParaRPr>
          </a:p>
        </p:txBody>
      </p:sp>
      <p:sp>
        <p:nvSpPr>
          <p:cNvPr id="19" name="Oval 18"/>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4</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6" name="TextBox 15"/>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3584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867" name="Content Placeholder 13"/>
          <p:cNvSpPr>
            <a:spLocks noGrp="1"/>
          </p:cNvSpPr>
          <p:nvPr>
            <p:ph idx="1"/>
          </p:nvPr>
        </p:nvSpPr>
        <p:spPr>
          <a:xfrm>
            <a:off x="685800" y="1905000"/>
            <a:ext cx="6477000" cy="1828800"/>
          </a:xfrm>
        </p:spPr>
        <p:txBody>
          <a:bodyPr/>
          <a:lstStyle/>
          <a:p>
            <a:pPr indent="-228600" eaLnBrk="1" hangingPunct="1">
              <a:spcBef>
                <a:spcPct val="0"/>
              </a:spcBef>
              <a:buSzTx/>
              <a:buFont typeface="Arial" pitchFamily="34" charset="0"/>
              <a:buChar char="•"/>
            </a:pPr>
            <a:r>
              <a:rPr lang="en-US" smtClean="0">
                <a:solidFill>
                  <a:srgbClr val="404040"/>
                </a:solidFill>
                <a:ea typeface="ＭＳ Ｐゴシック" pitchFamily="34" charset="-128"/>
              </a:rPr>
              <a:t>keep patient</a:t>
            </a:r>
            <a:r>
              <a:rPr lang="ja-JP"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s issues private</a:t>
            </a:r>
          </a:p>
          <a:p>
            <a:pPr indent="-228600" eaLnBrk="1" hangingPunct="1">
              <a:spcBef>
                <a:spcPct val="0"/>
              </a:spcBef>
              <a:buSzTx/>
              <a:buFont typeface="Arial" pitchFamily="34" charset="0"/>
              <a:buChar char="•"/>
            </a:pPr>
            <a:r>
              <a:rPr lang="en-US" smtClean="0">
                <a:solidFill>
                  <a:srgbClr val="404040"/>
                </a:solidFill>
                <a:ea typeface="ＭＳ Ｐゴシック" pitchFamily="34" charset="-128"/>
              </a:rPr>
              <a:t>remove patient information from images before using for conferences, exhibits, publications </a:t>
            </a:r>
          </a:p>
          <a:p>
            <a:pPr indent="-228600" eaLnBrk="1" hangingPunct="1">
              <a:spcBef>
                <a:spcPct val="0"/>
              </a:spcBef>
              <a:buFont typeface="Times New Roman" pitchFamily="18" charset="0"/>
              <a:buAutoNum type="alphaUcPeriod"/>
            </a:pPr>
            <a:endParaRPr lang="en-US" smtClean="0">
              <a:solidFill>
                <a:srgbClr val="404040"/>
              </a:solidFill>
              <a:ea typeface="ＭＳ Ｐゴシック" pitchFamily="34" charset="-128"/>
            </a:endParaRPr>
          </a:p>
        </p:txBody>
      </p:sp>
      <p:sp>
        <p:nvSpPr>
          <p:cNvPr id="36868" name="Text Placeholder 16"/>
          <p:cNvSpPr>
            <a:spLocks noGrp="1"/>
          </p:cNvSpPr>
          <p:nvPr>
            <p:ph type="body" sz="quarter" idx="13"/>
          </p:nvPr>
        </p:nvSpPr>
        <p:spPr>
          <a:xfrm>
            <a:off x="457200" y="990600"/>
            <a:ext cx="6781800" cy="430213"/>
          </a:xfrm>
        </p:spPr>
        <p:txBody>
          <a:bodyPr/>
          <a:lstStyle/>
          <a:p>
            <a:pPr eaLnBrk="1" hangingPunct="1">
              <a:spcBef>
                <a:spcPct val="0"/>
              </a:spcBef>
            </a:pPr>
            <a:r>
              <a:rPr lang="en-US" sz="1800" smtClean="0">
                <a:solidFill>
                  <a:srgbClr val="C00000"/>
                </a:solidFill>
                <a:ea typeface="ＭＳ Ｐゴシック" pitchFamily="34" charset="-128"/>
              </a:rPr>
              <a:t>5.</a:t>
            </a:r>
            <a:r>
              <a:rPr lang="en-US" smtClean="0">
                <a:solidFill>
                  <a:srgbClr val="C00000"/>
                </a:solidFill>
                <a:ea typeface="ＭＳ Ｐゴシック" pitchFamily="34" charset="-128"/>
              </a:rPr>
              <a:t>   Patient Confidentiality </a:t>
            </a:r>
          </a:p>
        </p:txBody>
      </p:sp>
      <p:sp>
        <p:nvSpPr>
          <p:cNvPr id="3686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7DFDC71-B2C1-4057-BB39-34CE7F0E278F}" type="slidenum">
              <a:rPr lang="en-US" sz="1100">
                <a:solidFill>
                  <a:schemeClr val="bg1"/>
                </a:solidFill>
                <a:latin typeface="Calibri" pitchFamily="34" charset="0"/>
              </a:rPr>
              <a:pPr algn="r" eaLnBrk="1" hangingPunct="1"/>
              <a:t>29</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1" name="TextBox 10"/>
          <p:cNvSpPr txBox="1"/>
          <p:nvPr/>
        </p:nvSpPr>
        <p:spPr>
          <a:xfrm>
            <a:off x="1371600" y="46482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36872" name="TextBox 11"/>
          <p:cNvSpPr txBox="1">
            <a:spLocks noChangeArrowheads="1"/>
          </p:cNvSpPr>
          <p:nvPr/>
        </p:nvSpPr>
        <p:spPr bwMode="auto">
          <a:xfrm>
            <a:off x="1981200" y="4724400"/>
            <a:ext cx="434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r>
              <a:rPr lang="en-US" sz="2000" b="1" i="1">
                <a:solidFill>
                  <a:srgbClr val="404040"/>
                </a:solidFill>
                <a:latin typeface="Times New Roman" pitchFamily="18" charset="0"/>
              </a:rPr>
              <a:t>If </a:t>
            </a:r>
            <a:r>
              <a:rPr lang="ja-JP" altLang="en-US" sz="2000" b="1" i="1">
                <a:solidFill>
                  <a:srgbClr val="404040"/>
                </a:solidFill>
                <a:latin typeface="Times New Roman" pitchFamily="18" charset="0"/>
              </a:rPr>
              <a:t>“</a:t>
            </a:r>
            <a:r>
              <a:rPr lang="en-US" altLang="ja-JP" sz="2000" b="1" i="1">
                <a:solidFill>
                  <a:srgbClr val="404040"/>
                </a:solidFill>
                <a:latin typeface="Times New Roman" pitchFamily="18" charset="0"/>
              </a:rPr>
              <a:t>cropping</a:t>
            </a:r>
            <a:r>
              <a:rPr lang="ja-JP" altLang="en-US" sz="2000" b="1" i="1">
                <a:solidFill>
                  <a:srgbClr val="404040"/>
                </a:solidFill>
                <a:latin typeface="Times New Roman" pitchFamily="18" charset="0"/>
              </a:rPr>
              <a:t>”</a:t>
            </a:r>
            <a:r>
              <a:rPr lang="en-US" altLang="ja-JP" sz="2000" b="1" i="1">
                <a:solidFill>
                  <a:srgbClr val="404040"/>
                </a:solidFill>
                <a:latin typeface="Times New Roman" pitchFamily="18" charset="0"/>
              </a:rPr>
              <a:t> information on downloaded images, confirm that it cannot be reversed to original size containing information </a:t>
            </a:r>
          </a:p>
          <a:p>
            <a:pPr eaLnBrk="1" hangingPunct="1"/>
            <a:endParaRPr lang="en-US" sz="1800">
              <a:latin typeface="Times New Roman" pitchFamily="18" charset="0"/>
              <a:cs typeface="Times New Roman" pitchFamily="18" charset="0"/>
            </a:endParaRPr>
          </a:p>
        </p:txBody>
      </p:sp>
      <p:sp>
        <p:nvSpPr>
          <p:cNvPr id="16" name="TextBox 15"/>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687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4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2EEBE37-FD7B-4AAB-82A1-D617248CB3B1}" type="slidenum">
              <a:rPr lang="en-US" sz="1100">
                <a:solidFill>
                  <a:schemeClr val="bg1"/>
                </a:solidFill>
                <a:latin typeface="Calibri" pitchFamily="34" charset="0"/>
              </a:rPr>
              <a:pPr algn="r" eaLnBrk="1" hangingPunct="1"/>
              <a:t>3</a:t>
            </a:fld>
            <a:endParaRPr lang="en-US" sz="1100">
              <a:solidFill>
                <a:schemeClr val="bg1"/>
              </a:solidFill>
              <a:latin typeface="Calibri" pitchFamily="34" charset="0"/>
            </a:endParaRPr>
          </a:p>
        </p:txBody>
      </p:sp>
      <p:sp>
        <p:nvSpPr>
          <p:cNvPr id="14" name="Text Placeholder 13"/>
          <p:cNvSpPr>
            <a:spLocks noGrp="1"/>
          </p:cNvSpPr>
          <p:nvPr>
            <p:ph type="body" sz="quarter" idx="13"/>
          </p:nvPr>
        </p:nvSpPr>
        <p:spPr>
          <a:xfrm>
            <a:off x="1219200" y="2057400"/>
            <a:ext cx="6934200" cy="3810000"/>
          </a:xfrm>
        </p:spPr>
        <p:txBody>
          <a:bodyPr rtlCol="0">
            <a:noAutofit/>
          </a:bodyPr>
          <a:lstStyle/>
          <a:p>
            <a:pPr indent="457200" eaLnBrk="1" fontAlgn="auto" hangingPunct="1">
              <a:buSzPct val="85000"/>
              <a:buFont typeface="+mj-lt"/>
              <a:buAutoNum type="arabicPeriod"/>
              <a:defRPr/>
            </a:pPr>
            <a:r>
              <a:rPr lang="en-US" dirty="0" smtClean="0">
                <a:solidFill>
                  <a:schemeClr val="accent2">
                    <a:lumMod val="75000"/>
                  </a:schemeClr>
                </a:solidFill>
                <a:ea typeface="+mn-ea"/>
              </a:rPr>
              <a:t>pretest</a:t>
            </a:r>
          </a:p>
          <a:p>
            <a:pPr indent="457200" eaLnBrk="1" fontAlgn="auto" hangingPunct="1">
              <a:buSzPct val="85000"/>
              <a:buFont typeface="+mj-lt"/>
              <a:buAutoNum type="arabicPeriod"/>
              <a:defRPr/>
            </a:pPr>
            <a:r>
              <a:rPr lang="en-US" dirty="0" smtClean="0">
                <a:solidFill>
                  <a:schemeClr val="accent2">
                    <a:lumMod val="75000"/>
                  </a:schemeClr>
                </a:solidFill>
                <a:ea typeface="+mn-ea"/>
              </a:rPr>
              <a:t>professionalism in medicine</a:t>
            </a:r>
          </a:p>
          <a:p>
            <a:pPr indent="457200" eaLnBrk="1" fontAlgn="auto" hangingPunct="1">
              <a:buSzPct val="85000"/>
              <a:buFont typeface="+mj-lt"/>
              <a:buAutoNum type="arabicPeriod"/>
              <a:defRPr/>
            </a:pPr>
            <a:r>
              <a:rPr lang="en-US" dirty="0" smtClean="0">
                <a:solidFill>
                  <a:schemeClr val="accent2">
                    <a:lumMod val="75000"/>
                  </a:schemeClr>
                </a:solidFill>
                <a:ea typeface="+mn-ea"/>
              </a:rPr>
              <a:t>professionalism in radiology</a:t>
            </a:r>
          </a:p>
          <a:p>
            <a:pPr marL="800100" indent="227013" eaLnBrk="1" fontAlgn="auto" hangingPunct="1">
              <a:spcAft>
                <a:spcPts val="0"/>
              </a:spcAft>
              <a:buSzPct val="85000"/>
              <a:defRPr/>
            </a:pPr>
            <a:r>
              <a:rPr lang="en-US" sz="2000" dirty="0" smtClean="0">
                <a:solidFill>
                  <a:schemeClr val="accent2">
                    <a:lumMod val="75000"/>
                  </a:schemeClr>
                </a:solidFill>
                <a:ea typeface="+mn-ea"/>
              </a:rPr>
              <a:t>skills and standards / </a:t>
            </a:r>
            <a:r>
              <a:rPr lang="en-US" sz="2000" dirty="0" smtClean="0">
                <a:solidFill>
                  <a:schemeClr val="bg1">
                    <a:lumMod val="50000"/>
                  </a:schemeClr>
                </a:solidFill>
                <a:ea typeface="+mn-ea"/>
              </a:rPr>
              <a:t>intro, cases, questions</a:t>
            </a:r>
          </a:p>
          <a:p>
            <a:pPr marL="800100" indent="227013" eaLnBrk="1" fontAlgn="auto" hangingPunct="1">
              <a:spcAft>
                <a:spcPts val="0"/>
              </a:spcAft>
              <a:buSzPct val="85000"/>
              <a:defRPr/>
            </a:pPr>
            <a:r>
              <a:rPr lang="en-US" sz="2000" dirty="0" smtClean="0">
                <a:solidFill>
                  <a:schemeClr val="accent2">
                    <a:lumMod val="75000"/>
                  </a:schemeClr>
                </a:solidFill>
                <a:ea typeface="+mn-ea"/>
              </a:rPr>
              <a:t>behaviors / </a:t>
            </a:r>
            <a:r>
              <a:rPr lang="en-US" sz="2000" dirty="0" smtClean="0">
                <a:solidFill>
                  <a:schemeClr val="bg1">
                    <a:lumMod val="50000"/>
                  </a:schemeClr>
                </a:solidFill>
                <a:ea typeface="+mn-ea"/>
              </a:rPr>
              <a:t>intro, cases, questions</a:t>
            </a:r>
          </a:p>
          <a:p>
            <a:pPr marL="800100" indent="227013" eaLnBrk="1" fontAlgn="auto" hangingPunct="1">
              <a:spcAft>
                <a:spcPts val="0"/>
              </a:spcAft>
              <a:buSzPct val="85000"/>
              <a:defRPr/>
            </a:pPr>
            <a:r>
              <a:rPr lang="en-US" sz="2000" dirty="0" smtClean="0">
                <a:solidFill>
                  <a:schemeClr val="accent2">
                    <a:lumMod val="75000"/>
                  </a:schemeClr>
                </a:solidFill>
                <a:ea typeface="+mn-ea"/>
              </a:rPr>
              <a:t>service / </a:t>
            </a:r>
            <a:r>
              <a:rPr lang="en-US" sz="2000" dirty="0" smtClean="0">
                <a:solidFill>
                  <a:schemeClr val="bg1">
                    <a:lumMod val="50000"/>
                  </a:schemeClr>
                </a:solidFill>
                <a:ea typeface="+mn-ea"/>
              </a:rPr>
              <a:t>intro, cases, questions</a:t>
            </a:r>
          </a:p>
          <a:p>
            <a:pPr marL="365125" indent="36513" eaLnBrk="1" fontAlgn="auto" hangingPunct="1">
              <a:spcBef>
                <a:spcPts val="600"/>
              </a:spcBef>
              <a:buSzPct val="85000"/>
              <a:buFont typeface="Arial" pitchFamily="34" charset="0"/>
              <a:buAutoNum type="arabicPeriod" startAt="4"/>
              <a:defRPr/>
            </a:pPr>
            <a:r>
              <a:rPr lang="en-US" dirty="0" smtClean="0">
                <a:solidFill>
                  <a:schemeClr val="accent2">
                    <a:lumMod val="75000"/>
                  </a:schemeClr>
                </a:solidFill>
                <a:ea typeface="+mn-ea"/>
              </a:rPr>
              <a:t>    posttest</a:t>
            </a:r>
          </a:p>
          <a:p>
            <a:pPr marL="365125" indent="36513" eaLnBrk="1" fontAlgn="auto" hangingPunct="1">
              <a:buSzPct val="85000"/>
              <a:buFont typeface="Arial" pitchFamily="34" charset="0"/>
              <a:buAutoNum type="arabicPeriod" startAt="4"/>
              <a:defRPr/>
            </a:pPr>
            <a:endParaRPr lang="en-US" dirty="0" smtClean="0">
              <a:solidFill>
                <a:schemeClr val="accent2">
                  <a:lumMod val="75000"/>
                </a:schemeClr>
              </a:solidFill>
              <a:ea typeface="+mn-ea"/>
            </a:endParaRPr>
          </a:p>
          <a:p>
            <a:pPr eaLnBrk="1" fontAlgn="auto" hangingPunct="1">
              <a:defRPr/>
            </a:pPr>
            <a:endParaRPr lang="en-US" dirty="0">
              <a:ea typeface="+mn-ea"/>
            </a:endParaRPr>
          </a:p>
        </p:txBody>
      </p:sp>
      <p:sp>
        <p:nvSpPr>
          <p:cNvPr id="8" name="Text Placeholder 7"/>
          <p:cNvSpPr>
            <a:spLocks noGrp="1"/>
          </p:cNvSpPr>
          <p:nvPr>
            <p:ph type="body" sz="quarter" idx="14"/>
          </p:nvPr>
        </p:nvSpPr>
        <p:spPr>
          <a:xfrm>
            <a:off x="1066800" y="1371600"/>
            <a:ext cx="7239000" cy="914400"/>
          </a:xfrm>
        </p:spPr>
        <p:txBody>
          <a:bodyPr rtlCol="0"/>
          <a:lstStyle/>
          <a:p>
            <a:pPr eaLnBrk="1" fontAlgn="auto" hangingPunct="1">
              <a:defRPr/>
            </a:pPr>
            <a:r>
              <a:rPr lang="en-US" dirty="0" smtClean="0">
                <a:ea typeface="+mn-ea"/>
              </a:rPr>
              <a:t>Module outline</a:t>
            </a:r>
            <a:endParaRPr lang="en-US" dirty="0">
              <a:ea typeface="+mn-ea"/>
            </a:endParaRPr>
          </a:p>
        </p:txBody>
      </p:sp>
      <p:sp>
        <p:nvSpPr>
          <p:cNvPr id="13" name="TextBox 12"/>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dirty="0">
              <a:solidFill>
                <a:schemeClr val="bg1">
                  <a:lumMod val="85000"/>
                </a:schemeClr>
              </a:solidFill>
              <a:latin typeface="Calibri" pitchFamily="34" charset="0"/>
              <a:ea typeface="+mn-ea"/>
              <a:cs typeface="Times New Roman" pitchFamily="18" charset="0"/>
            </a:endParaRPr>
          </a:p>
        </p:txBody>
      </p:sp>
      <p:sp>
        <p:nvSpPr>
          <p:cNvPr id="15" name="TextBox 14"/>
          <p:cNvSpPr txBox="1"/>
          <p:nvPr/>
        </p:nvSpPr>
        <p:spPr>
          <a:xfrm>
            <a:off x="2122488" y="5708650"/>
            <a:ext cx="5421312" cy="615950"/>
          </a:xfrm>
          <a:prstGeom prst="rect">
            <a:avLst/>
          </a:prstGeom>
          <a:noFill/>
        </p:spPr>
        <p:txBody>
          <a:bodyPr lIns="182880" tIns="182880" rIns="182880" bIns="182880">
            <a:spAutoFit/>
          </a:bodyPr>
          <a:lstStyle/>
          <a:p>
            <a:pPr fontAlgn="auto">
              <a:spcBef>
                <a:spcPts val="0"/>
              </a:spcBef>
              <a:spcAft>
                <a:spcPts val="0"/>
              </a:spcAft>
              <a:defRPr/>
            </a:pPr>
            <a:r>
              <a:rPr lang="en-US" sz="1600" dirty="0">
                <a:solidFill>
                  <a:schemeClr val="bg1">
                    <a:lumMod val="50000"/>
                  </a:schemeClr>
                </a:solidFill>
                <a:ea typeface="+mn-ea"/>
                <a:cs typeface="Arial" pitchFamily="34" charset="0"/>
              </a:rPr>
              <a:t>Use the panel on the right to navigate </a:t>
            </a:r>
            <a:r>
              <a:rPr lang="en-US" sz="1600">
                <a:solidFill>
                  <a:schemeClr val="bg1">
                    <a:lumMod val="50000"/>
                  </a:schemeClr>
                </a:solidFill>
                <a:ea typeface="+mn-ea"/>
                <a:cs typeface="Arial" pitchFamily="34" charset="0"/>
              </a:rPr>
              <a:t>between sections</a:t>
            </a:r>
            <a:endParaRPr lang="en-US" sz="2200" dirty="0">
              <a:latin typeface="+mn-lt"/>
              <a:ea typeface="+mn-ea"/>
            </a:endParaRPr>
          </a:p>
        </p:txBody>
      </p:sp>
      <p:cxnSp>
        <p:nvCxnSpPr>
          <p:cNvPr id="17" name="Straight Arrow Connector 16"/>
          <p:cNvCxnSpPr/>
          <p:nvPr/>
        </p:nvCxnSpPr>
        <p:spPr>
          <a:xfrm flipV="1">
            <a:off x="7467600" y="5638800"/>
            <a:ext cx="457200" cy="3810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024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1066800" y="3200400"/>
            <a:ext cx="6019800" cy="2819400"/>
          </a:xfrm>
        </p:spPr>
        <p:txBody>
          <a:bodyPr rtlCol="0">
            <a:normAutofit lnSpcReduction="10000"/>
          </a:bodyPr>
          <a:lstStyle/>
          <a:p>
            <a:pPr eaLnBrk="1" fontAlgn="auto" hangingPunct="1">
              <a:defRPr/>
            </a:pPr>
            <a:r>
              <a:rPr lang="en-US" dirty="0" smtClean="0">
                <a:ea typeface="+mn-ea"/>
              </a:rPr>
              <a:t>Do nothing.</a:t>
            </a:r>
          </a:p>
          <a:p>
            <a:pPr eaLnBrk="1" fontAlgn="auto" hangingPunct="1">
              <a:defRPr/>
            </a:pPr>
            <a:r>
              <a:rPr lang="en-US" dirty="0" smtClean="0">
                <a:ea typeface="+mn-ea"/>
              </a:rPr>
              <a:t>Tell the mother.</a:t>
            </a:r>
          </a:p>
          <a:p>
            <a:pPr eaLnBrk="1" fontAlgn="auto" hangingPunct="1">
              <a:defRPr/>
            </a:pPr>
            <a:r>
              <a:rPr lang="en-US" dirty="0" smtClean="0">
                <a:ea typeface="+mn-ea"/>
              </a:rPr>
              <a:t>Tell the patient to tell the mother or that otherwise you will.</a:t>
            </a:r>
          </a:p>
          <a:p>
            <a:pPr eaLnBrk="1" fontAlgn="auto" hangingPunct="1">
              <a:defRPr/>
            </a:pPr>
            <a:r>
              <a:rPr lang="en-US" dirty="0" smtClean="0">
                <a:ea typeface="+mn-ea"/>
              </a:rPr>
              <a:t>Tell the attending radiologist so he or she can inform the primary care physician.</a:t>
            </a:r>
          </a:p>
          <a:p>
            <a:pPr eaLnBrk="1" fontAlgn="auto" hangingPunct="1">
              <a:defRPr/>
            </a:pPr>
            <a:endParaRPr lang="en-US" dirty="0" smtClean="0">
              <a:ea typeface="+mn-ea"/>
            </a:endParaRPr>
          </a:p>
        </p:txBody>
      </p:sp>
      <p:sp>
        <p:nvSpPr>
          <p:cNvPr id="37892" name="Text Placeholder 16"/>
          <p:cNvSpPr>
            <a:spLocks noGrp="1"/>
          </p:cNvSpPr>
          <p:nvPr>
            <p:ph type="body" sz="quarter" idx="13"/>
          </p:nvPr>
        </p:nvSpPr>
        <p:spPr>
          <a:xfrm>
            <a:off x="762000" y="1066800"/>
            <a:ext cx="6629400" cy="2514600"/>
          </a:xfrm>
        </p:spPr>
        <p:txBody>
          <a:bodyPr/>
          <a:lstStyle/>
          <a:p>
            <a:pPr eaLnBrk="1" hangingPunct="1">
              <a:spcBef>
                <a:spcPts val="600"/>
              </a:spcBef>
            </a:pPr>
            <a:r>
              <a:rPr lang="en-US" smtClean="0">
                <a:solidFill>
                  <a:srgbClr val="953735"/>
                </a:solidFill>
                <a:ea typeface="ＭＳ Ｐゴシック" pitchFamily="34" charset="-128"/>
              </a:rPr>
              <a:t>    During an US exam on a 16 y/o girl for RLQ pain, the patient states, </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Please don</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t tell my mother, but I might be pregnant.</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 What would you do?</a:t>
            </a:r>
          </a:p>
          <a:p>
            <a:pPr eaLnBrk="1" hangingPunct="1">
              <a:spcBef>
                <a:spcPts val="600"/>
              </a:spcBef>
            </a:pPr>
            <a:endParaRPr lang="en-US" smtClean="0">
              <a:solidFill>
                <a:srgbClr val="953735"/>
              </a:solidFill>
              <a:ea typeface="ＭＳ Ｐゴシック" pitchFamily="34" charset="-128"/>
            </a:endParaRPr>
          </a:p>
          <a:p>
            <a:pPr eaLnBrk="1" hangingPunct="1">
              <a:spcBef>
                <a:spcPts val="600"/>
              </a:spcBef>
            </a:pPr>
            <a:endParaRPr lang="en-US" smtClean="0">
              <a:solidFill>
                <a:srgbClr val="953735"/>
              </a:solidFill>
              <a:ea typeface="ＭＳ Ｐゴシック" pitchFamily="34" charset="-128"/>
            </a:endParaRPr>
          </a:p>
          <a:p>
            <a:pPr eaLnBrk="1" hangingPunct="1">
              <a:spcBef>
                <a:spcPct val="0"/>
              </a:spcBef>
            </a:pPr>
            <a:endParaRPr lang="en-US" smtClean="0">
              <a:solidFill>
                <a:srgbClr val="953735"/>
              </a:solidFill>
              <a:ea typeface="ＭＳ Ｐゴシック" pitchFamily="34" charset="-128"/>
            </a:endParaRPr>
          </a:p>
        </p:txBody>
      </p:sp>
      <p:sp>
        <p:nvSpPr>
          <p:cNvPr id="3789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7911F86-CD1F-463E-B757-7C9E358B00A6}" type="slidenum">
              <a:rPr lang="en-US" sz="1100">
                <a:solidFill>
                  <a:schemeClr val="bg1"/>
                </a:solidFill>
                <a:latin typeface="Calibri" pitchFamily="34" charset="0"/>
              </a:rPr>
              <a:pPr algn="r" eaLnBrk="1" hangingPunct="1"/>
              <a:t>30</a:t>
            </a:fld>
            <a:endParaRPr lang="en-US" sz="1100">
              <a:solidFill>
                <a:schemeClr val="bg1"/>
              </a:solidFill>
              <a:latin typeface="Calibri" pitchFamily="34" charset="0"/>
            </a:endParaRPr>
          </a:p>
        </p:txBody>
      </p:sp>
      <p:sp>
        <p:nvSpPr>
          <p:cNvPr id="14" name="Oval 13"/>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5</a:t>
            </a:r>
          </a:p>
          <a:p>
            <a:pPr algn="ctr" fontAlgn="auto">
              <a:spcBef>
                <a:spcPts val="0"/>
              </a:spcBef>
              <a:spcAft>
                <a:spcPts val="1200"/>
              </a:spcAft>
              <a:defRPr/>
            </a:pPr>
            <a:endParaRPr lang="en-US" sz="1400">
              <a:ea typeface="+mn-ea"/>
              <a:cs typeface="Arial"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9" name="TextBox 18"/>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7897"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37898" name="Picture 12" descr="265707582"/>
          <p:cNvPicPr>
            <a:picLocks noChangeAspect="1" noChangeArrowheads="1"/>
          </p:cNvPicPr>
          <p:nvPr/>
        </p:nvPicPr>
        <p:blipFill>
          <a:blip r:embed="rId10">
            <a:extLst>
              <a:ext uri="{28A0092B-C50C-407E-A947-70E740481C1C}">
                <a14:useLocalDpi xmlns:a14="http://schemas.microsoft.com/office/drawing/2010/main" val="0"/>
              </a:ext>
            </a:extLst>
          </a:blip>
          <a:srcRect l="22656" t="18750" r="11719" b="7292"/>
          <a:stretch>
            <a:fillRect/>
          </a:stretch>
        </p:blipFill>
        <p:spPr bwMode="auto">
          <a:xfrm>
            <a:off x="4953000" y="1905000"/>
            <a:ext cx="15240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915" name="Text Placeholder 12"/>
          <p:cNvSpPr>
            <a:spLocks noGrp="1"/>
          </p:cNvSpPr>
          <p:nvPr>
            <p:ph type="body" sz="quarter" idx="13"/>
          </p:nvPr>
        </p:nvSpPr>
        <p:spPr>
          <a:xfrm>
            <a:off x="990600" y="2819400"/>
            <a:ext cx="5638800" cy="2286000"/>
          </a:xfrm>
        </p:spPr>
        <p:txBody>
          <a:bodyPr/>
          <a:lstStyle/>
          <a:p>
            <a:pPr eaLnBrk="1" hangingPunct="1">
              <a:lnSpc>
                <a:spcPct val="90000"/>
              </a:lnSpc>
              <a:spcBef>
                <a:spcPct val="0"/>
              </a:spcBef>
            </a:pPr>
            <a:r>
              <a:rPr lang="en-US" smtClean="0">
                <a:solidFill>
                  <a:srgbClr val="404040"/>
                </a:solidFill>
                <a:ea typeface="ＭＳ Ｐゴシック" pitchFamily="34" charset="-128"/>
              </a:rPr>
              <a:t>This may relate to the patient</a:t>
            </a:r>
            <a:r>
              <a:rPr lang="ja-JP"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s symptoms and will need to be pursued by her physician with a pregnancy test, who can discuss the results with the patient.</a:t>
            </a:r>
          </a:p>
          <a:p>
            <a:pPr eaLnBrk="1" hangingPunct="1">
              <a:lnSpc>
                <a:spcPct val="90000"/>
              </a:lnSpc>
              <a:spcBef>
                <a:spcPct val="0"/>
              </a:spcBef>
            </a:pPr>
            <a:endParaRPr lang="en-US" smtClean="0">
              <a:solidFill>
                <a:srgbClr val="404040"/>
              </a:solidFill>
              <a:ea typeface="ＭＳ Ｐゴシック" pitchFamily="34" charset="-128"/>
            </a:endParaRPr>
          </a:p>
          <a:p>
            <a:pPr eaLnBrk="1" hangingPunct="1">
              <a:spcBef>
                <a:spcPct val="0"/>
              </a:spcBef>
            </a:pPr>
            <a:endParaRPr lang="en-US" smtClean="0">
              <a:solidFill>
                <a:srgbClr val="4A452A"/>
              </a:solidFill>
              <a:ea typeface="ＭＳ Ｐゴシック" pitchFamily="34" charset="-128"/>
            </a:endParaRPr>
          </a:p>
        </p:txBody>
      </p:sp>
      <p:sp>
        <p:nvSpPr>
          <p:cNvPr id="38916"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F369F43-B23F-4BAC-B23E-B3F092249CDC}" type="slidenum">
              <a:rPr lang="en-US" sz="1100">
                <a:solidFill>
                  <a:schemeClr val="bg1"/>
                </a:solidFill>
                <a:latin typeface="Calibri" pitchFamily="34" charset="0"/>
              </a:rPr>
              <a:pPr algn="r" eaLnBrk="1" hangingPunct="1"/>
              <a:t>31</a:t>
            </a:fld>
            <a:endParaRPr lang="en-US" sz="1100">
              <a:solidFill>
                <a:schemeClr val="bg1"/>
              </a:solidFill>
              <a:latin typeface="Calibri" pitchFamily="34" charset="0"/>
            </a:endParaRPr>
          </a:p>
        </p:txBody>
      </p:sp>
      <p:sp>
        <p:nvSpPr>
          <p:cNvPr id="38917" name="Text Placeholder 16"/>
          <p:cNvSpPr txBox="1">
            <a:spLocks/>
          </p:cNvSpPr>
          <p:nvPr/>
        </p:nvSpPr>
        <p:spPr bwMode="auto">
          <a:xfrm>
            <a:off x="990600" y="1066800"/>
            <a:ext cx="533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00">
                <a:solidFill>
                  <a:srgbClr val="953735"/>
                </a:solidFill>
                <a:latin typeface="Times New Roman" pitchFamily="18" charset="0"/>
                <a:cs typeface="Times New Roman" pitchFamily="18" charset="0"/>
              </a:rPr>
              <a:t>correct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D</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p>
          <a:p>
            <a:pPr eaLnBrk="1" hangingPunct="1"/>
            <a:r>
              <a:rPr lang="en-US" sz="2200" i="1">
                <a:solidFill>
                  <a:srgbClr val="953735"/>
                </a:solidFill>
                <a:latin typeface="Times New Roman" pitchFamily="18" charset="0"/>
                <a:cs typeface="Times New Roman" pitchFamily="18" charset="0"/>
              </a:rPr>
              <a:t>Tell the attending radiologist so he or she can inform the referring physician.</a:t>
            </a:r>
          </a:p>
        </p:txBody>
      </p:sp>
      <p:sp>
        <p:nvSpPr>
          <p:cNvPr id="19" name="Oval 18"/>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5</a:t>
            </a:r>
          </a:p>
          <a:p>
            <a:pPr algn="ctr" fontAlgn="auto">
              <a:spcBef>
                <a:spcPts val="0"/>
              </a:spcBef>
              <a:spcAft>
                <a:spcPts val="1200"/>
              </a:spcAft>
              <a:defRPr/>
            </a:pPr>
            <a:endParaRPr lang="en-US" sz="1400">
              <a:ea typeface="+mn-ea"/>
              <a:cs typeface="Arial" pitchFamily="34" charset="0"/>
            </a:endParaRPr>
          </a:p>
        </p:txBody>
      </p:sp>
      <p:sp>
        <p:nvSpPr>
          <p:cNvPr id="11" name="TextBox 10"/>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8921"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939" name="Text Placeholder 16"/>
          <p:cNvSpPr>
            <a:spLocks noGrp="1"/>
          </p:cNvSpPr>
          <p:nvPr>
            <p:ph type="body" sz="quarter" idx="13"/>
          </p:nvPr>
        </p:nvSpPr>
        <p:spPr>
          <a:xfrm>
            <a:off x="762000" y="1536700"/>
            <a:ext cx="5562600" cy="1905000"/>
          </a:xfrm>
        </p:spPr>
        <p:txBody>
          <a:bodyPr/>
          <a:lstStyle/>
          <a:p>
            <a:pPr eaLnBrk="1" hangingPunct="1">
              <a:lnSpc>
                <a:spcPct val="80000"/>
              </a:lnSpc>
              <a:spcBef>
                <a:spcPts val="600"/>
              </a:spcBef>
            </a:pPr>
            <a:r>
              <a:rPr lang="en-US" smtClean="0">
                <a:solidFill>
                  <a:srgbClr val="953735"/>
                </a:solidFill>
                <a:ea typeface="ＭＳ Ｐゴシック" pitchFamily="34" charset="-128"/>
              </a:rPr>
              <a:t>    You are in an elevator and hear an interesting discussion of a patient</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s case. The name of the patient is not mentioned.  </a:t>
            </a:r>
          </a:p>
          <a:p>
            <a:pPr eaLnBrk="1" hangingPunct="1">
              <a:lnSpc>
                <a:spcPct val="70000"/>
              </a:lnSpc>
              <a:spcBef>
                <a:spcPts val="600"/>
              </a:spcBef>
            </a:pPr>
            <a:endParaRPr lang="en-US" smtClean="0">
              <a:solidFill>
                <a:srgbClr val="953735"/>
              </a:solidFill>
              <a:ea typeface="ＭＳ Ｐゴシック" pitchFamily="34" charset="-128"/>
            </a:endParaRPr>
          </a:p>
          <a:p>
            <a:pPr eaLnBrk="1" hangingPunct="1">
              <a:lnSpc>
                <a:spcPct val="70000"/>
              </a:lnSpc>
              <a:spcBef>
                <a:spcPts val="600"/>
              </a:spcBef>
            </a:pPr>
            <a:r>
              <a:rPr lang="en-US" smtClean="0">
                <a:solidFill>
                  <a:schemeClr val="tx1"/>
                </a:solidFill>
                <a:ea typeface="ＭＳ Ｐゴシック" pitchFamily="34" charset="-128"/>
              </a:rPr>
              <a:t>Does this violate patient confidentiality?</a:t>
            </a:r>
          </a:p>
          <a:p>
            <a:pPr eaLnBrk="1" hangingPunct="1">
              <a:lnSpc>
                <a:spcPct val="70000"/>
              </a:lnSpc>
              <a:spcBef>
                <a:spcPct val="0"/>
              </a:spcBef>
            </a:pPr>
            <a:endParaRPr lang="en-US" smtClean="0">
              <a:solidFill>
                <a:srgbClr val="953735"/>
              </a:solidFill>
              <a:ea typeface="ＭＳ Ｐゴシック" pitchFamily="34" charset="-128"/>
            </a:endParaRPr>
          </a:p>
        </p:txBody>
      </p:sp>
      <p:sp>
        <p:nvSpPr>
          <p:cNvPr id="39940"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8E26FE1-20CC-4F02-BA97-E45023559CF8}" type="slidenum">
              <a:rPr lang="en-US" sz="1100">
                <a:solidFill>
                  <a:schemeClr val="bg1"/>
                </a:solidFill>
                <a:latin typeface="Calibri" pitchFamily="34" charset="0"/>
              </a:rPr>
              <a:pPr algn="r" eaLnBrk="1" hangingPunct="1"/>
              <a:t>32</a:t>
            </a:fld>
            <a:endParaRPr lang="en-US" sz="1100">
              <a:solidFill>
                <a:schemeClr val="bg1"/>
              </a:solidFill>
              <a:latin typeface="Calibri" pitchFamily="34" charset="0"/>
            </a:endParaRPr>
          </a:p>
        </p:txBody>
      </p:sp>
      <p:sp>
        <p:nvSpPr>
          <p:cNvPr id="14" name="Oval 13"/>
          <p:cNvSpPr>
            <a:spLocks noChangeArrowheads="1"/>
          </p:cNvSpPr>
          <p:nvPr/>
        </p:nvSpPr>
        <p:spPr bwMode="auto">
          <a:xfrm>
            <a:off x="228600" y="12954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6</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8" name="TextBox 17"/>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3994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39945" name="Picture 11" descr="IMG_14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2590800"/>
            <a:ext cx="20193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 Placeholder 12"/>
          <p:cNvSpPr>
            <a:spLocks noGrp="1"/>
          </p:cNvSpPr>
          <p:nvPr>
            <p:ph type="body" sz="quarter" idx="13"/>
          </p:nvPr>
        </p:nvSpPr>
        <p:spPr>
          <a:xfrm>
            <a:off x="990600" y="2438400"/>
            <a:ext cx="5638800" cy="2743200"/>
          </a:xfrm>
        </p:spPr>
        <p:txBody>
          <a:bodyPr rtlCol="0">
            <a:normAutofit lnSpcReduction="10000"/>
          </a:bodyPr>
          <a:lstStyle/>
          <a:p>
            <a:pPr marL="228600" indent="-228600" eaLnBrk="1" fontAlgn="auto" hangingPunct="1">
              <a:lnSpc>
                <a:spcPct val="90000"/>
              </a:lnSpc>
              <a:buFont typeface="Arial" pitchFamily="34" charset="0"/>
              <a:buChar char="•"/>
              <a:defRPr/>
            </a:pPr>
            <a:r>
              <a:rPr lang="en-US" dirty="0" smtClean="0">
                <a:solidFill>
                  <a:schemeClr val="tx1">
                    <a:lumMod val="75000"/>
                    <a:lumOff val="25000"/>
                  </a:schemeClr>
                </a:solidFill>
                <a:ea typeface="+mn-ea"/>
                <a:cs typeface="+mn-cs"/>
              </a:rPr>
              <a:t>The case might have other identifiers such as  diagnosis, patient location</a:t>
            </a:r>
          </a:p>
          <a:p>
            <a:pPr marL="228600" indent="-228600" eaLnBrk="1" fontAlgn="auto" hangingPunct="1">
              <a:lnSpc>
                <a:spcPct val="90000"/>
              </a:lnSpc>
              <a:buFont typeface="Arial" pitchFamily="34" charset="0"/>
              <a:buChar char="•"/>
              <a:defRPr/>
            </a:pPr>
            <a:endParaRPr lang="en-US" dirty="0" smtClean="0">
              <a:solidFill>
                <a:schemeClr val="tx1">
                  <a:lumMod val="75000"/>
                  <a:lumOff val="25000"/>
                </a:schemeClr>
              </a:solidFill>
              <a:ea typeface="+mn-ea"/>
              <a:cs typeface="+mn-cs"/>
            </a:endParaRPr>
          </a:p>
          <a:p>
            <a:pPr marL="228600" indent="-228600" eaLnBrk="1" fontAlgn="auto" hangingPunct="1">
              <a:lnSpc>
                <a:spcPct val="90000"/>
              </a:lnSpc>
              <a:buFont typeface="Arial" pitchFamily="34" charset="0"/>
              <a:buChar char="•"/>
              <a:defRPr/>
            </a:pPr>
            <a:r>
              <a:rPr lang="en-US" dirty="0" smtClean="0">
                <a:solidFill>
                  <a:schemeClr val="tx1">
                    <a:lumMod val="75000"/>
                    <a:lumOff val="25000"/>
                  </a:schemeClr>
                </a:solidFill>
                <a:ea typeface="+mn-ea"/>
                <a:cs typeface="+mn-cs"/>
              </a:rPr>
              <a:t>NO patient information should be discussed in a public forum   </a:t>
            </a:r>
          </a:p>
          <a:p>
            <a:pPr marL="228600" indent="-228600" eaLnBrk="1" fontAlgn="auto" hangingPunct="1">
              <a:lnSpc>
                <a:spcPct val="90000"/>
              </a:lnSpc>
              <a:buFont typeface="Arial" pitchFamily="34" charset="0"/>
              <a:buChar char="•"/>
              <a:defRPr/>
            </a:pPr>
            <a:endParaRPr lang="en-US" dirty="0" smtClean="0">
              <a:solidFill>
                <a:schemeClr val="tx1">
                  <a:lumMod val="75000"/>
                  <a:lumOff val="25000"/>
                </a:schemeClr>
              </a:solidFill>
              <a:ea typeface="+mn-ea"/>
              <a:cs typeface="+mn-cs"/>
            </a:endParaRPr>
          </a:p>
          <a:p>
            <a:pPr marL="228600" indent="-228600" eaLnBrk="1" fontAlgn="auto" hangingPunct="1">
              <a:lnSpc>
                <a:spcPct val="90000"/>
              </a:lnSpc>
              <a:buFont typeface="Arial" pitchFamily="34" charset="0"/>
              <a:buChar char="•"/>
              <a:defRPr/>
            </a:pPr>
            <a:r>
              <a:rPr lang="en-US" dirty="0" smtClean="0">
                <a:solidFill>
                  <a:schemeClr val="tx1">
                    <a:lumMod val="75000"/>
                    <a:lumOff val="25000"/>
                  </a:schemeClr>
                </a:solidFill>
                <a:ea typeface="+mn-ea"/>
                <a:cs typeface="+mn-cs"/>
              </a:rPr>
              <a:t>You can suggest to the discussants to continue the conversation in another location</a:t>
            </a:r>
          </a:p>
          <a:p>
            <a:pPr eaLnBrk="1" fontAlgn="auto" hangingPunct="1">
              <a:lnSpc>
                <a:spcPct val="90000"/>
              </a:lnSpc>
              <a:defRPr/>
            </a:pPr>
            <a:endParaRPr lang="en-US" dirty="0" smtClean="0">
              <a:solidFill>
                <a:schemeClr val="tx1">
                  <a:lumMod val="75000"/>
                  <a:lumOff val="25000"/>
                </a:schemeClr>
              </a:solidFill>
              <a:ea typeface="+mn-ea"/>
              <a:cs typeface="+mn-cs"/>
            </a:endParaRPr>
          </a:p>
          <a:p>
            <a:pPr eaLnBrk="1" fontAlgn="auto" hangingPunct="1">
              <a:lnSpc>
                <a:spcPct val="90000"/>
              </a:lnSpc>
              <a:defRPr/>
            </a:pPr>
            <a:endParaRPr lang="en-US" dirty="0" smtClean="0">
              <a:solidFill>
                <a:schemeClr val="tx1">
                  <a:lumMod val="75000"/>
                  <a:lumOff val="25000"/>
                </a:schemeClr>
              </a:solidFill>
              <a:ea typeface="+mn-ea"/>
              <a:cs typeface="+mn-cs"/>
            </a:endParaRPr>
          </a:p>
          <a:p>
            <a:pPr eaLnBrk="1" fontAlgn="auto" hangingPunct="1">
              <a:defRPr/>
            </a:pPr>
            <a:endParaRPr lang="en-US" dirty="0">
              <a:ea typeface="+mn-ea"/>
            </a:endParaRPr>
          </a:p>
        </p:txBody>
      </p:sp>
      <p:sp>
        <p:nvSpPr>
          <p:cNvPr id="40964"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48C946C-B4E0-4E0B-BAF0-1C0B5047DA6F}" type="slidenum">
              <a:rPr lang="en-US" sz="1100">
                <a:solidFill>
                  <a:schemeClr val="bg1"/>
                </a:solidFill>
                <a:latin typeface="Calibri" pitchFamily="34" charset="0"/>
              </a:rPr>
              <a:pPr algn="r" eaLnBrk="1" hangingPunct="1"/>
              <a:t>33</a:t>
            </a:fld>
            <a:endParaRPr lang="en-US" sz="1100">
              <a:solidFill>
                <a:schemeClr val="bg1"/>
              </a:solidFill>
              <a:latin typeface="Calibri" pitchFamily="34" charset="0"/>
            </a:endParaRPr>
          </a:p>
        </p:txBody>
      </p:sp>
      <p:sp>
        <p:nvSpPr>
          <p:cNvPr id="40965" name="Text Placeholder 16"/>
          <p:cNvSpPr txBox="1">
            <a:spLocks/>
          </p:cNvSpPr>
          <p:nvPr/>
        </p:nvSpPr>
        <p:spPr bwMode="auto">
          <a:xfrm>
            <a:off x="762000" y="1524000"/>
            <a:ext cx="533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4A452A"/>
                </a:solidFill>
                <a:latin typeface="Times New Roman" pitchFamily="18" charset="0"/>
                <a:cs typeface="Times New Roman" pitchFamily="18" charset="0"/>
              </a:rPr>
              <a:t>    </a:t>
            </a:r>
            <a:r>
              <a:rPr lang="en-US" sz="2200">
                <a:solidFill>
                  <a:srgbClr val="953735"/>
                </a:solidFill>
                <a:latin typeface="Times New Roman" pitchFamily="18" charset="0"/>
                <a:cs typeface="Times New Roman" pitchFamily="18" charset="0"/>
              </a:rPr>
              <a:t>correct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YES</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endParaRPr lang="en-US" sz="2200">
              <a:solidFill>
                <a:srgbClr val="953735"/>
              </a:solidFill>
              <a:latin typeface="Times New Roman" pitchFamily="18" charset="0"/>
              <a:cs typeface="Times New Roman" pitchFamily="18" charset="0"/>
            </a:endParaRPr>
          </a:p>
        </p:txBody>
      </p:sp>
      <p:sp>
        <p:nvSpPr>
          <p:cNvPr id="19" name="Oval 18"/>
          <p:cNvSpPr>
            <a:spLocks noChangeArrowheads="1"/>
          </p:cNvSpPr>
          <p:nvPr/>
        </p:nvSpPr>
        <p:spPr bwMode="auto">
          <a:xfrm>
            <a:off x="228600" y="12827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6</a:t>
            </a:r>
          </a:p>
          <a:p>
            <a:pPr algn="ctr" fontAlgn="auto">
              <a:spcBef>
                <a:spcPts val="0"/>
              </a:spcBef>
              <a:spcAft>
                <a:spcPts val="1200"/>
              </a:spcAft>
              <a:defRPr/>
            </a:pPr>
            <a:endParaRPr lang="en-US" sz="1400">
              <a:ea typeface="+mn-ea"/>
              <a:cs typeface="Arial" pitchFamily="34" charset="0"/>
            </a:endParaRPr>
          </a:p>
        </p:txBody>
      </p:sp>
      <p:sp>
        <p:nvSpPr>
          <p:cNvPr id="40967" name="Rectangle 3"/>
          <p:cNvSpPr>
            <a:spLocks noChangeArrowheads="1"/>
          </p:cNvSpPr>
          <p:nvPr/>
        </p:nvSpPr>
        <p:spPr bwMode="auto">
          <a:xfrm>
            <a:off x="228600" y="5791200"/>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30000"/>
              </a:spcBef>
            </a:pPr>
            <a:r>
              <a:rPr lang="en-US" sz="1400">
                <a:solidFill>
                  <a:srgbClr val="595959"/>
                </a:solidFill>
                <a:latin typeface="Times New Roman" pitchFamily="18" charset="0"/>
                <a:hlinkClick r:id="rId3"/>
              </a:rPr>
              <a:t>Privacy of patients' information in hospital lifts: observational study  BMJ 2003:327;1024</a:t>
            </a:r>
            <a:endParaRPr lang="en-US" sz="1400">
              <a:solidFill>
                <a:srgbClr val="595959"/>
              </a:solidFill>
              <a:latin typeface="Times New Roman" pitchFamily="18" charset="0"/>
              <a:hlinkClick r:id="rId4"/>
            </a:endParaRPr>
          </a:p>
        </p:txBody>
      </p:sp>
      <p:sp>
        <p:nvSpPr>
          <p:cNvPr id="15" name="TextBox 14"/>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6" name="TextBox 15"/>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1"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2"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0970"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987" name="Content Placeholder 15"/>
          <p:cNvSpPr>
            <a:spLocks noGrp="1"/>
          </p:cNvSpPr>
          <p:nvPr>
            <p:ph idx="1"/>
          </p:nvPr>
        </p:nvSpPr>
        <p:spPr>
          <a:xfrm>
            <a:off x="914400" y="2743200"/>
            <a:ext cx="6781800" cy="3016250"/>
          </a:xfrm>
        </p:spPr>
        <p:txBody>
          <a:bodyPr/>
          <a:lstStyle/>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If you will be taking care of the patient</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If you are only looking and won</a:t>
            </a:r>
            <a:r>
              <a:rPr lang="en-US"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t be saving the data</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If you are only looking and won</a:t>
            </a:r>
            <a:r>
              <a:rPr lang="en-US"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t be showing the images to your friends or others</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Never</a:t>
            </a:r>
          </a:p>
          <a:p>
            <a:pPr eaLnBrk="1" hangingPunct="1">
              <a:spcBef>
                <a:spcPct val="0"/>
              </a:spcBef>
              <a:buFont typeface="Times New Roman" pitchFamily="18" charset="0"/>
              <a:buAutoNum type="alphaUcPeriod"/>
            </a:pPr>
            <a:endParaRPr lang="en-US" smtClean="0">
              <a:solidFill>
                <a:srgbClr val="404040"/>
              </a:solidFill>
              <a:ea typeface="ＭＳ Ｐゴシック" pitchFamily="34" charset="-128"/>
            </a:endParaRPr>
          </a:p>
        </p:txBody>
      </p:sp>
      <p:sp>
        <p:nvSpPr>
          <p:cNvPr id="17" name="Text Placeholder 16"/>
          <p:cNvSpPr>
            <a:spLocks noGrp="1"/>
          </p:cNvSpPr>
          <p:nvPr>
            <p:ph type="body" sz="quarter" idx="13"/>
          </p:nvPr>
        </p:nvSpPr>
        <p:spPr>
          <a:xfrm>
            <a:off x="762000" y="1219200"/>
            <a:ext cx="6629400" cy="1752600"/>
          </a:xfrm>
        </p:spPr>
        <p:txBody>
          <a:bodyPr rtlCol="0">
            <a:normAutofit/>
          </a:bodyPr>
          <a:lstStyle/>
          <a:p>
            <a:pPr eaLnBrk="1" fontAlgn="auto" hangingPunct="1">
              <a:spcBef>
                <a:spcPts val="600"/>
              </a:spcBef>
              <a:defRPr/>
            </a:pPr>
            <a:r>
              <a:rPr lang="en-US" smtClean="0">
                <a:ea typeface="+mn-ea"/>
              </a:rPr>
              <a:t>    A celebrity that you admire is admitted to the hospital.  You want to look at their images on the PACS system. When is this allowed? </a:t>
            </a:r>
          </a:p>
          <a:p>
            <a:pPr eaLnBrk="1" fontAlgn="auto" hangingPunct="1">
              <a:spcBef>
                <a:spcPts val="600"/>
              </a:spcBef>
              <a:defRPr/>
            </a:pPr>
            <a:endParaRPr lang="en-US" smtClean="0">
              <a:ea typeface="+mn-ea"/>
            </a:endParaRPr>
          </a:p>
          <a:p>
            <a:pPr eaLnBrk="1" fontAlgn="auto" hangingPunct="1">
              <a:spcBef>
                <a:spcPts val="600"/>
              </a:spcBef>
              <a:defRPr/>
            </a:pPr>
            <a:endParaRPr lang="en-US" smtClean="0">
              <a:ea typeface="+mn-ea"/>
            </a:endParaRPr>
          </a:p>
          <a:p>
            <a:pPr eaLnBrk="1" fontAlgn="auto" hangingPunct="1">
              <a:spcBef>
                <a:spcPts val="600"/>
              </a:spcBef>
              <a:defRPr/>
            </a:pPr>
            <a:endParaRPr lang="en-US" smtClean="0">
              <a:ea typeface="+mn-ea"/>
            </a:endParaRPr>
          </a:p>
          <a:p>
            <a:pPr eaLnBrk="1" fontAlgn="auto" hangingPunct="1">
              <a:defRPr/>
            </a:pPr>
            <a:endParaRPr lang="en-US">
              <a:ea typeface="+mn-ea"/>
            </a:endParaRPr>
          </a:p>
        </p:txBody>
      </p:sp>
      <p:sp>
        <p:nvSpPr>
          <p:cNvPr id="4198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59C0816-5F16-4BA6-B751-21D1D272496F}" type="slidenum">
              <a:rPr lang="en-US" sz="1100">
                <a:solidFill>
                  <a:schemeClr val="bg1"/>
                </a:solidFill>
                <a:latin typeface="Calibri" pitchFamily="34" charset="0"/>
              </a:rPr>
              <a:pPr algn="r" eaLnBrk="1" hangingPunct="1"/>
              <a:t>34</a:t>
            </a:fld>
            <a:endParaRPr lang="en-US" sz="1100">
              <a:solidFill>
                <a:schemeClr val="bg1"/>
              </a:solidFill>
              <a:latin typeface="Calibri" pitchFamily="34" charset="0"/>
            </a:endParaRPr>
          </a:p>
        </p:txBody>
      </p:sp>
      <p:sp>
        <p:nvSpPr>
          <p:cNvPr id="14" name="Oval 13"/>
          <p:cNvSpPr>
            <a:spLocks noChangeArrowheads="1"/>
          </p:cNvSpPr>
          <p:nvPr/>
        </p:nvSpPr>
        <p:spPr bwMode="auto">
          <a:xfrm>
            <a:off x="228600" y="9779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7</a:t>
            </a:r>
          </a:p>
          <a:p>
            <a:pPr algn="ctr" fontAlgn="auto">
              <a:spcBef>
                <a:spcPts val="0"/>
              </a:spcBef>
              <a:spcAft>
                <a:spcPts val="1200"/>
              </a:spcAft>
              <a:defRPr/>
            </a:pPr>
            <a:endParaRPr lang="en-US" sz="1400">
              <a:ea typeface="+mn-ea"/>
              <a:cs typeface="Arial" pitchFamily="34" charset="0"/>
            </a:endParaRPr>
          </a:p>
        </p:txBody>
      </p:sp>
      <p:sp>
        <p:nvSpPr>
          <p:cNvPr id="11" name="TextBox 10"/>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199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 Placeholder 12"/>
          <p:cNvSpPr>
            <a:spLocks noGrp="1"/>
          </p:cNvSpPr>
          <p:nvPr>
            <p:ph type="body" sz="quarter" idx="13"/>
          </p:nvPr>
        </p:nvSpPr>
        <p:spPr>
          <a:xfrm>
            <a:off x="990600" y="2819400"/>
            <a:ext cx="5638800" cy="2286000"/>
          </a:xfrm>
        </p:spPr>
        <p:txBody>
          <a:bodyPr rtlCol="0"/>
          <a:lstStyle/>
          <a:p>
            <a:pPr marL="342900" indent="-342900" eaLnBrk="1" fontAlgn="auto" hangingPunct="1">
              <a:buFont typeface="Arial" pitchFamily="34" charset="0"/>
              <a:buChar char="•"/>
              <a:defRPr/>
            </a:pPr>
            <a:r>
              <a:rPr lang="en-US" smtClean="0">
                <a:solidFill>
                  <a:schemeClr val="tx1">
                    <a:lumMod val="75000"/>
                    <a:lumOff val="25000"/>
                  </a:schemeClr>
                </a:solidFill>
                <a:ea typeface="+mn-ea"/>
                <a:cs typeface="+mn-cs"/>
              </a:rPr>
              <a:t>The same applies to ANY patient including colleagues, friends, family  </a:t>
            </a:r>
          </a:p>
          <a:p>
            <a:pPr marL="342900" indent="-342900" eaLnBrk="1" fontAlgn="auto" hangingPunct="1">
              <a:buFont typeface="Arial" pitchFamily="34" charset="0"/>
              <a:buChar char="•"/>
              <a:defRPr/>
            </a:pPr>
            <a:endParaRPr lang="en-US" smtClean="0">
              <a:solidFill>
                <a:schemeClr val="tx1">
                  <a:lumMod val="75000"/>
                  <a:lumOff val="25000"/>
                </a:schemeClr>
              </a:solidFill>
              <a:ea typeface="+mn-ea"/>
              <a:cs typeface="+mn-cs"/>
            </a:endParaRPr>
          </a:p>
          <a:p>
            <a:pPr marL="342900" indent="-342900" eaLnBrk="1" fontAlgn="auto" hangingPunct="1">
              <a:buFont typeface="Arial" pitchFamily="34" charset="0"/>
              <a:buChar char="•"/>
              <a:defRPr/>
            </a:pPr>
            <a:r>
              <a:rPr lang="en-US" smtClean="0">
                <a:solidFill>
                  <a:schemeClr val="tx1">
                    <a:lumMod val="75000"/>
                    <a:lumOff val="25000"/>
                  </a:schemeClr>
                </a:solidFill>
                <a:ea typeface="+mn-ea"/>
                <a:cs typeface="+mn-cs"/>
              </a:rPr>
              <a:t>There are legal consequences to unauthorized access, which can be tracked</a:t>
            </a:r>
          </a:p>
          <a:p>
            <a:pPr eaLnBrk="1" fontAlgn="auto" hangingPunct="1">
              <a:lnSpc>
                <a:spcPct val="90000"/>
              </a:lnSpc>
              <a:defRPr/>
            </a:pPr>
            <a:endParaRPr lang="en-US" smtClean="0">
              <a:solidFill>
                <a:schemeClr val="tx1">
                  <a:lumMod val="75000"/>
                  <a:lumOff val="25000"/>
                </a:schemeClr>
              </a:solidFill>
              <a:ea typeface="+mn-ea"/>
              <a:cs typeface="+mn-cs"/>
            </a:endParaRPr>
          </a:p>
          <a:p>
            <a:pPr eaLnBrk="1" fontAlgn="auto" hangingPunct="1">
              <a:lnSpc>
                <a:spcPct val="90000"/>
              </a:lnSpc>
              <a:defRPr/>
            </a:pPr>
            <a:endParaRPr lang="en-US" smtClean="0">
              <a:solidFill>
                <a:schemeClr val="tx1">
                  <a:lumMod val="75000"/>
                  <a:lumOff val="25000"/>
                </a:schemeClr>
              </a:solidFill>
              <a:ea typeface="+mn-ea"/>
              <a:cs typeface="+mn-cs"/>
            </a:endParaRPr>
          </a:p>
          <a:p>
            <a:pPr eaLnBrk="1" fontAlgn="auto" hangingPunct="1">
              <a:defRPr/>
            </a:pPr>
            <a:endParaRPr lang="en-US">
              <a:ea typeface="+mn-ea"/>
            </a:endParaRPr>
          </a:p>
        </p:txBody>
      </p:sp>
      <p:sp>
        <p:nvSpPr>
          <p:cNvPr id="43012"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E24585C-DB29-48B2-905F-A852C182FDA0}" type="slidenum">
              <a:rPr lang="en-US" sz="1100">
                <a:solidFill>
                  <a:schemeClr val="bg1"/>
                </a:solidFill>
                <a:latin typeface="Calibri" pitchFamily="34" charset="0"/>
              </a:rPr>
              <a:pPr algn="r" eaLnBrk="1" hangingPunct="1"/>
              <a:t>35</a:t>
            </a:fld>
            <a:endParaRPr lang="en-US" sz="1100">
              <a:solidFill>
                <a:schemeClr val="bg1"/>
              </a:solidFill>
              <a:latin typeface="Calibri" pitchFamily="34" charset="0"/>
            </a:endParaRPr>
          </a:p>
        </p:txBody>
      </p:sp>
      <p:sp>
        <p:nvSpPr>
          <p:cNvPr id="43013" name="Text Placeholder 16"/>
          <p:cNvSpPr txBox="1">
            <a:spLocks/>
          </p:cNvSpPr>
          <p:nvPr/>
        </p:nvSpPr>
        <p:spPr bwMode="auto">
          <a:xfrm>
            <a:off x="762000" y="12192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4A452A"/>
                </a:solidFill>
                <a:latin typeface="Times New Roman" pitchFamily="18" charset="0"/>
                <a:cs typeface="Times New Roman" pitchFamily="18" charset="0"/>
              </a:rPr>
              <a:t>    </a:t>
            </a:r>
            <a:r>
              <a:rPr lang="en-US" sz="2200">
                <a:solidFill>
                  <a:srgbClr val="953735"/>
                </a:solidFill>
                <a:latin typeface="Times New Roman" pitchFamily="18" charset="0"/>
                <a:cs typeface="Times New Roman" pitchFamily="18" charset="0"/>
              </a:rPr>
              <a:t>correct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A</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p>
          <a:p>
            <a:pPr eaLnBrk="1" hangingPunct="1"/>
            <a:r>
              <a:rPr lang="en-US" sz="2200" i="1">
                <a:solidFill>
                  <a:srgbClr val="953735"/>
                </a:solidFill>
                <a:latin typeface="Times New Roman" pitchFamily="18" charset="0"/>
                <a:cs typeface="Times New Roman" pitchFamily="18" charset="0"/>
              </a:rPr>
              <a:t>    Only if you will be taking care of the patient.</a:t>
            </a:r>
          </a:p>
        </p:txBody>
      </p:sp>
      <p:sp>
        <p:nvSpPr>
          <p:cNvPr id="19" name="Oval 18"/>
          <p:cNvSpPr>
            <a:spLocks noChangeArrowheads="1"/>
          </p:cNvSpPr>
          <p:nvPr/>
        </p:nvSpPr>
        <p:spPr bwMode="auto">
          <a:xfrm>
            <a:off x="228600" y="9779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7</a:t>
            </a:r>
          </a:p>
          <a:p>
            <a:pPr algn="ctr" fontAlgn="auto">
              <a:spcBef>
                <a:spcPts val="0"/>
              </a:spcBef>
              <a:spcAft>
                <a:spcPts val="1200"/>
              </a:spcAft>
              <a:defRPr/>
            </a:pPr>
            <a:endParaRPr lang="en-US" sz="1400">
              <a:ea typeface="+mn-ea"/>
              <a:cs typeface="Arial" pitchFamily="34" charset="0"/>
            </a:endParaRPr>
          </a:p>
        </p:txBody>
      </p:sp>
      <p:sp>
        <p:nvSpPr>
          <p:cNvPr id="11" name="TextBox 10"/>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3017"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Content Placeholder 13"/>
          <p:cNvSpPr>
            <a:spLocks noGrp="1"/>
          </p:cNvSpPr>
          <p:nvPr>
            <p:ph idx="1"/>
          </p:nvPr>
        </p:nvSpPr>
        <p:spPr>
          <a:xfrm>
            <a:off x="1066800" y="1371600"/>
            <a:ext cx="3352800" cy="1447800"/>
          </a:xfrm>
        </p:spPr>
        <p:txBody>
          <a:bodyPr rtlCol="0">
            <a:noAutofit/>
          </a:bodyPr>
          <a:lstStyle/>
          <a:p>
            <a:pPr marL="292100" indent="-292100" eaLnBrk="1" fontAlgn="auto" hangingPunct="1">
              <a:spcAft>
                <a:spcPts val="0"/>
              </a:spcAft>
              <a:buFont typeface="Arial" pitchFamily="34" charset="0"/>
              <a:buChar char="•"/>
              <a:defRPr/>
            </a:pPr>
            <a:r>
              <a:rPr lang="en-US" sz="2000" smtClean="0">
                <a:ea typeface="+mn-ea"/>
              </a:rPr>
              <a:t>boundaries</a:t>
            </a:r>
          </a:p>
          <a:p>
            <a:pPr marL="292100" indent="-292100" eaLnBrk="1" fontAlgn="auto" hangingPunct="1">
              <a:spcAft>
                <a:spcPts val="0"/>
              </a:spcAft>
              <a:buFont typeface="Arial" pitchFamily="34" charset="0"/>
              <a:buChar char="•"/>
              <a:defRPr/>
            </a:pPr>
            <a:r>
              <a:rPr lang="en-US" sz="2000" smtClean="0">
                <a:ea typeface="+mn-ea"/>
              </a:rPr>
              <a:t>appearance</a:t>
            </a:r>
          </a:p>
          <a:p>
            <a:pPr marL="292100" indent="-292100" eaLnBrk="1" fontAlgn="auto" hangingPunct="1">
              <a:spcAft>
                <a:spcPts val="0"/>
              </a:spcAft>
              <a:buFont typeface="Arial" pitchFamily="34" charset="0"/>
              <a:buChar char="•"/>
              <a:defRPr/>
            </a:pPr>
            <a:r>
              <a:rPr lang="en-US" sz="2000" smtClean="0">
                <a:ea typeface="+mn-ea"/>
              </a:rPr>
              <a:t>language</a:t>
            </a:r>
          </a:p>
          <a:p>
            <a:pPr marL="292100" indent="-292100" eaLnBrk="1" fontAlgn="auto" hangingPunct="1">
              <a:spcAft>
                <a:spcPts val="0"/>
              </a:spcAft>
              <a:buFont typeface="Arial" pitchFamily="34" charset="0"/>
              <a:buChar char="•"/>
              <a:defRPr/>
            </a:pPr>
            <a:r>
              <a:rPr lang="en-US" sz="2000" smtClean="0">
                <a:ea typeface="+mn-ea"/>
              </a:rPr>
              <a:t>gifts</a:t>
            </a:r>
            <a:endParaRPr lang="en-US" sz="2000">
              <a:ea typeface="+mn-ea"/>
            </a:endParaRPr>
          </a:p>
        </p:txBody>
      </p:sp>
      <p:sp>
        <p:nvSpPr>
          <p:cNvPr id="44036" name="Text Placeholder 16"/>
          <p:cNvSpPr>
            <a:spLocks noGrp="1"/>
          </p:cNvSpPr>
          <p:nvPr>
            <p:ph type="body" sz="quarter" idx="13"/>
          </p:nvPr>
        </p:nvSpPr>
        <p:spPr>
          <a:xfrm>
            <a:off x="457200" y="990600"/>
            <a:ext cx="6781800" cy="762000"/>
          </a:xfrm>
        </p:spPr>
        <p:txBody>
          <a:bodyPr/>
          <a:lstStyle/>
          <a:p>
            <a:pPr eaLnBrk="1" hangingPunct="1">
              <a:spcBef>
                <a:spcPct val="0"/>
              </a:spcBef>
            </a:pPr>
            <a:r>
              <a:rPr lang="en-US" sz="1800" smtClean="0">
                <a:solidFill>
                  <a:srgbClr val="C00000"/>
                </a:solidFill>
                <a:ea typeface="ＭＳ Ｐゴシック" pitchFamily="34" charset="-128"/>
              </a:rPr>
              <a:t>6.</a:t>
            </a:r>
            <a:r>
              <a:rPr lang="en-US" smtClean="0">
                <a:solidFill>
                  <a:srgbClr val="C00000"/>
                </a:solidFill>
                <a:ea typeface="ＭＳ Ｐゴシック" pitchFamily="34" charset="-128"/>
              </a:rPr>
              <a:t>   Appropriate Patient Relationships </a:t>
            </a:r>
          </a:p>
        </p:txBody>
      </p:sp>
      <p:sp>
        <p:nvSpPr>
          <p:cNvPr id="4403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905EE31-59CB-42B7-A6E9-38D7B4075E23}" type="slidenum">
              <a:rPr lang="en-US" sz="1100">
                <a:solidFill>
                  <a:schemeClr val="bg1"/>
                </a:solidFill>
                <a:latin typeface="Calibri" pitchFamily="34" charset="0"/>
              </a:rPr>
              <a:pPr algn="r" eaLnBrk="1" hangingPunct="1"/>
              <a:t>36</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44039" name="Content Placeholder 15"/>
          <p:cNvSpPr txBox="1">
            <a:spLocks/>
          </p:cNvSpPr>
          <p:nvPr/>
        </p:nvSpPr>
        <p:spPr bwMode="auto">
          <a:xfrm>
            <a:off x="1143000" y="3276600"/>
            <a:ext cx="5105400" cy="2438400"/>
          </a:xfrm>
          <a:prstGeom prst="rect">
            <a:avLst/>
          </a:prstGeom>
          <a:solidFill>
            <a:schemeClr val="bg1"/>
          </a:solidFill>
          <a:ln w="3175">
            <a:solidFill>
              <a:schemeClr val="tx1"/>
            </a:solidFill>
            <a:miter lim="800000"/>
            <a:headEnd/>
            <a:tailEnd/>
          </a:ln>
          <a:effectLst>
            <a:outerShdw dist="50800" dir="4800019" sx="100999" sy="100999" algn="tl" rotWithShape="0">
              <a:srgbClr val="10253F">
                <a:alpha val="53000"/>
              </a:srgbClr>
            </a:outerShdw>
          </a:effectLst>
        </p:spPr>
        <p:txBody>
          <a:bodyPr lIns="182880" tIns="182880" rIns="182880" bIns="91440"/>
          <a:lstStyle>
            <a:lvl1pPr marL="171450" indent="-5873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buSzPct val="80000"/>
            </a:pPr>
            <a:r>
              <a:rPr lang="en-US">
                <a:solidFill>
                  <a:srgbClr val="404040"/>
                </a:solidFill>
                <a:latin typeface="Times New Roman" pitchFamily="18" charset="0"/>
              </a:rPr>
              <a:t> </a:t>
            </a:r>
            <a:r>
              <a:rPr lang="en-US" sz="1800">
                <a:solidFill>
                  <a:srgbClr val="404040"/>
                </a:solidFill>
                <a:latin typeface="Times New Roman" pitchFamily="18" charset="0"/>
              </a:rPr>
              <a:t>Given the inherent vulnerability and dependency of patients, certain relationships between physicians and patients must be avoided. In particular, physicians should never exploit patients for any sexual advantage, personal financial gain, or other private purpose.</a:t>
            </a:r>
          </a:p>
          <a:p>
            <a:pPr eaLnBrk="1" hangingPunct="1">
              <a:lnSpc>
                <a:spcPct val="110000"/>
              </a:lnSpc>
              <a:buSzPct val="80000"/>
            </a:pPr>
            <a:endParaRPr lang="en-US" sz="1800">
              <a:solidFill>
                <a:srgbClr val="404040"/>
              </a:solidFill>
              <a:latin typeface="Times New Roman" pitchFamily="18" charset="0"/>
            </a:endParaRPr>
          </a:p>
          <a:p>
            <a:pPr eaLnBrk="1" hangingPunct="1">
              <a:spcAft>
                <a:spcPts val="1200"/>
              </a:spcAft>
              <a:buSzPct val="80000"/>
              <a:buFont typeface="+mj-lt" charset="0"/>
              <a:buNone/>
            </a:pPr>
            <a:endParaRPr lang="en-US" sz="1800">
              <a:solidFill>
                <a:srgbClr val="404040"/>
              </a:solidFill>
              <a:latin typeface="Times New Roman" pitchFamily="18" charset="0"/>
            </a:endParaRPr>
          </a:p>
          <a:p>
            <a:pPr eaLnBrk="1" hangingPunct="1">
              <a:spcAft>
                <a:spcPts val="1200"/>
              </a:spcAft>
              <a:buSzPct val="80000"/>
              <a:buFont typeface="+mj-lt" charset="0"/>
              <a:buNone/>
            </a:pPr>
            <a:endParaRPr lang="en-US" sz="2200">
              <a:solidFill>
                <a:srgbClr val="404040"/>
              </a:solidFill>
              <a:latin typeface="Times New Roman" pitchFamily="18" charset="0"/>
            </a:endParaRPr>
          </a:p>
        </p:txBody>
      </p:sp>
      <p:sp>
        <p:nvSpPr>
          <p:cNvPr id="12" name="TextBox 11"/>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4041"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9" name="Rectangle 13"/>
          <p:cNvSpPr>
            <a:spLocks noChangeArrowheads="1"/>
          </p:cNvSpPr>
          <p:nvPr/>
        </p:nvSpPr>
        <p:spPr bwMode="auto">
          <a:xfrm>
            <a:off x="2362200" y="3429000"/>
            <a:ext cx="2895600" cy="1447800"/>
          </a:xfrm>
          <a:prstGeom prst="rect">
            <a:avLst/>
          </a:prstGeom>
          <a:solidFill>
            <a:srgbClr val="4143A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060" name="Text Placeholder 16"/>
          <p:cNvSpPr>
            <a:spLocks noGrp="1"/>
          </p:cNvSpPr>
          <p:nvPr>
            <p:ph type="body" sz="quarter" idx="13"/>
          </p:nvPr>
        </p:nvSpPr>
        <p:spPr>
          <a:xfrm>
            <a:off x="762000" y="1003300"/>
            <a:ext cx="6629400" cy="3429000"/>
          </a:xfrm>
        </p:spPr>
        <p:txBody>
          <a:bodyPr/>
          <a:lstStyle/>
          <a:p>
            <a:pPr eaLnBrk="1" hangingPunct="1">
              <a:spcBef>
                <a:spcPct val="0"/>
              </a:spcBef>
            </a:pPr>
            <a:r>
              <a:rPr lang="en-US" smtClean="0">
                <a:solidFill>
                  <a:srgbClr val="953735"/>
                </a:solidFill>
                <a:ea typeface="ＭＳ Ｐゴシック" pitchFamily="34" charset="-128"/>
              </a:rPr>
              <a:t>    While you are on an obstetric ultrasound rotation, a patient undergoing an ultrasound for a high risk pregnancy asks you to be friends on Facebook so you can see pictures of her baby after delivery. </a:t>
            </a:r>
          </a:p>
          <a:p>
            <a:pPr eaLnBrk="1" hangingPunct="1">
              <a:lnSpc>
                <a:spcPct val="110000"/>
              </a:lnSpc>
              <a:spcBef>
                <a:spcPts val="600"/>
              </a:spcBef>
            </a:pPr>
            <a:r>
              <a:rPr lang="en-US" smtClean="0">
                <a:solidFill>
                  <a:srgbClr val="404040"/>
                </a:solidFill>
                <a:ea typeface="ＭＳ Ｐゴシック" pitchFamily="34" charset="-128"/>
              </a:rPr>
              <a:t>Does this violate patient confidentiality?</a:t>
            </a:r>
          </a:p>
          <a:p>
            <a:pPr eaLnBrk="1" hangingPunct="1">
              <a:spcBef>
                <a:spcPct val="0"/>
              </a:spcBef>
            </a:pPr>
            <a:endParaRPr lang="en-US" smtClean="0">
              <a:solidFill>
                <a:srgbClr val="953735"/>
              </a:solidFill>
              <a:ea typeface="ＭＳ Ｐゴシック" pitchFamily="34" charset="-128"/>
            </a:endParaRPr>
          </a:p>
        </p:txBody>
      </p:sp>
      <p:sp>
        <p:nvSpPr>
          <p:cNvPr id="45061"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3FAF003-9017-4F78-9247-042A198CE189}" type="slidenum">
              <a:rPr lang="en-US" sz="1100">
                <a:solidFill>
                  <a:schemeClr val="bg1"/>
                </a:solidFill>
                <a:latin typeface="Calibri" pitchFamily="34" charset="0"/>
              </a:rPr>
              <a:pPr algn="r" eaLnBrk="1" hangingPunct="1"/>
              <a:t>37</a:t>
            </a:fld>
            <a:endParaRPr lang="en-US" sz="1100">
              <a:solidFill>
                <a:schemeClr val="bg1"/>
              </a:solidFill>
              <a:latin typeface="Calibri" pitchFamily="34" charset="0"/>
            </a:endParaRPr>
          </a:p>
        </p:txBody>
      </p:sp>
      <p:sp>
        <p:nvSpPr>
          <p:cNvPr id="14" name="Oval 13"/>
          <p:cNvSpPr>
            <a:spLocks noChangeArrowheads="1"/>
          </p:cNvSpPr>
          <p:nvPr/>
        </p:nvSpPr>
        <p:spPr bwMode="auto">
          <a:xfrm>
            <a:off x="228600" y="7620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8</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3" name="TextBox 12"/>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5065"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
        <p:nvSpPr>
          <p:cNvPr id="60428" name="Text Box 12"/>
          <p:cNvSpPr txBox="1">
            <a:spLocks noChangeArrowheads="1"/>
          </p:cNvSpPr>
          <p:nvPr/>
        </p:nvSpPr>
        <p:spPr bwMode="auto">
          <a:xfrm>
            <a:off x="2819400" y="3836988"/>
            <a:ext cx="2041525" cy="579437"/>
          </a:xfrm>
          <a:prstGeom prst="rect">
            <a:avLst/>
          </a:prstGeom>
          <a:solidFill>
            <a:srgbClr val="4143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chemeClr val="bg1"/>
                </a:solidFill>
                <a:latin typeface="Tahoma" charset="0"/>
                <a:ea typeface="ＭＳ Ｐゴシック" charset="0"/>
              </a:rPr>
              <a:t>facebook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 Placeholder 12"/>
          <p:cNvSpPr>
            <a:spLocks noGrp="1"/>
          </p:cNvSpPr>
          <p:nvPr>
            <p:ph type="body" sz="quarter" idx="13"/>
          </p:nvPr>
        </p:nvSpPr>
        <p:spPr>
          <a:xfrm>
            <a:off x="990600" y="1752600"/>
            <a:ext cx="6400800" cy="4114800"/>
          </a:xfrm>
        </p:spPr>
        <p:txBody>
          <a:bodyPr rtlCol="0">
            <a:normAutofit lnSpcReduction="10000"/>
          </a:bodyPr>
          <a:lstStyle/>
          <a:p>
            <a:pPr marL="342900" indent="-342900" eaLnBrk="1" fontAlgn="auto" hangingPunct="1">
              <a:lnSpc>
                <a:spcPct val="80000"/>
              </a:lnSpc>
              <a:buFont typeface="Arial" pitchFamily="34" charset="0"/>
              <a:buChar char="•"/>
              <a:defRPr/>
            </a:pPr>
            <a:r>
              <a:rPr lang="en-US" sz="2100" smtClean="0">
                <a:solidFill>
                  <a:schemeClr val="tx1">
                    <a:lumMod val="75000"/>
                    <a:lumOff val="25000"/>
                  </a:schemeClr>
                </a:solidFill>
                <a:latin typeface="+mn-lt"/>
                <a:ea typeface="+mn-ea"/>
                <a:cs typeface="+mn-cs"/>
              </a:rPr>
              <a:t>Do not accept invitations to social networking sites </a:t>
            </a:r>
            <a:r>
              <a:rPr lang="en-US" sz="2100" smtClean="0">
                <a:solidFill>
                  <a:schemeClr val="tx1">
                    <a:lumMod val="75000"/>
                    <a:lumOff val="25000"/>
                  </a:schemeClr>
                </a:solidFill>
                <a:latin typeface="+mn-lt"/>
                <a:ea typeface="+mn-ea"/>
                <a:cs typeface="+mn-cs"/>
                <a:sym typeface="Wingdings" pitchFamily="2" charset="2"/>
              </a:rPr>
              <a:t>because of </a:t>
            </a:r>
            <a:r>
              <a:rPr lang="en-US" sz="2100" smtClean="0">
                <a:solidFill>
                  <a:schemeClr val="tx1">
                    <a:lumMod val="75000"/>
                    <a:lumOff val="25000"/>
                  </a:schemeClr>
                </a:solidFill>
                <a:latin typeface="+mn-lt"/>
                <a:ea typeface="+mn-ea"/>
                <a:cs typeface="+mn-cs"/>
              </a:rPr>
              <a:t>privacy concerns </a:t>
            </a:r>
          </a:p>
          <a:p>
            <a:pPr marL="342900" indent="-342900" eaLnBrk="1" fontAlgn="auto" hangingPunct="1">
              <a:lnSpc>
                <a:spcPct val="80000"/>
              </a:lnSpc>
              <a:buFont typeface="Arial" pitchFamily="34" charset="0"/>
              <a:buChar char="•"/>
              <a:defRPr/>
            </a:pPr>
            <a:endParaRPr lang="en-US" sz="2100" smtClean="0">
              <a:solidFill>
                <a:schemeClr val="tx1">
                  <a:lumMod val="75000"/>
                  <a:lumOff val="25000"/>
                </a:schemeClr>
              </a:solidFill>
              <a:latin typeface="+mn-lt"/>
              <a:ea typeface="+mn-ea"/>
              <a:cs typeface="+mn-cs"/>
            </a:endParaRPr>
          </a:p>
          <a:p>
            <a:pPr marL="342900" indent="-342900" eaLnBrk="1" fontAlgn="auto" hangingPunct="1">
              <a:lnSpc>
                <a:spcPct val="80000"/>
              </a:lnSpc>
              <a:buFont typeface="Arial" pitchFamily="34" charset="0"/>
              <a:buChar char="•"/>
              <a:defRPr/>
            </a:pPr>
            <a:r>
              <a:rPr lang="en-US" sz="2100" smtClean="0">
                <a:solidFill>
                  <a:schemeClr val="tx1">
                    <a:lumMod val="75000"/>
                    <a:lumOff val="25000"/>
                  </a:schemeClr>
                </a:solidFill>
                <a:latin typeface="+mn-lt"/>
                <a:ea typeface="+mn-ea"/>
                <a:cs typeface="+mn-cs"/>
              </a:rPr>
              <a:t>Potential harm to therapeutic relationship/denial of insurance</a:t>
            </a:r>
          </a:p>
          <a:p>
            <a:pPr marL="342900" indent="-342900" eaLnBrk="1" fontAlgn="auto" hangingPunct="1">
              <a:lnSpc>
                <a:spcPct val="80000"/>
              </a:lnSpc>
              <a:buFont typeface="Arial" pitchFamily="34" charset="0"/>
              <a:buChar char="•"/>
              <a:defRPr/>
            </a:pPr>
            <a:endParaRPr lang="en-US" sz="2100" smtClean="0">
              <a:solidFill>
                <a:schemeClr val="tx1">
                  <a:lumMod val="75000"/>
                  <a:lumOff val="25000"/>
                </a:schemeClr>
              </a:solidFill>
              <a:latin typeface="+mn-lt"/>
              <a:ea typeface="+mn-ea"/>
              <a:cs typeface="+mn-cs"/>
            </a:endParaRPr>
          </a:p>
          <a:p>
            <a:pPr marL="342900" indent="-342900" eaLnBrk="1" fontAlgn="auto" hangingPunct="1">
              <a:lnSpc>
                <a:spcPct val="80000"/>
              </a:lnSpc>
              <a:buFont typeface="Arial" pitchFamily="34" charset="0"/>
              <a:buChar char="•"/>
              <a:defRPr/>
            </a:pPr>
            <a:r>
              <a:rPr lang="en-US" sz="2100" smtClean="0">
                <a:solidFill>
                  <a:schemeClr val="tx1">
                    <a:lumMod val="75000"/>
                    <a:lumOff val="25000"/>
                  </a:schemeClr>
                </a:solidFill>
                <a:latin typeface="+mn-lt"/>
                <a:ea typeface="+mn-ea"/>
                <a:cs typeface="+mn-cs"/>
              </a:rPr>
              <a:t>Limit personal information on your own site</a:t>
            </a:r>
          </a:p>
          <a:p>
            <a:pPr lvl="1" eaLnBrk="1" fontAlgn="auto" hangingPunct="1">
              <a:lnSpc>
                <a:spcPct val="80000"/>
              </a:lnSpc>
              <a:spcAft>
                <a:spcPts val="0"/>
              </a:spcAft>
              <a:defRPr/>
            </a:pPr>
            <a:endParaRPr lang="en-US" sz="2100" smtClean="0">
              <a:solidFill>
                <a:schemeClr val="tx1">
                  <a:lumMod val="75000"/>
                  <a:lumOff val="25000"/>
                </a:schemeClr>
              </a:solidFill>
              <a:ea typeface="+mn-ea"/>
            </a:endParaRPr>
          </a:p>
          <a:p>
            <a:pPr marL="914400" lvl="3" indent="0" eaLnBrk="1" fontAlgn="auto" hangingPunct="1">
              <a:spcBef>
                <a:spcPts val="0"/>
              </a:spcBef>
              <a:spcAft>
                <a:spcPts val="1200"/>
              </a:spcAft>
              <a:buFont typeface="Arial" pitchFamily="34" charset="0"/>
              <a:buNone/>
              <a:defRPr/>
            </a:pPr>
            <a:r>
              <a:rPr lang="en-US" sz="1800" b="1" i="1" smtClean="0">
                <a:solidFill>
                  <a:schemeClr val="accent1">
                    <a:lumMod val="75000"/>
                  </a:schemeClr>
                </a:solidFill>
                <a:ea typeface="+mn-ea"/>
              </a:rPr>
              <a:t>consider what you would want your patients to know about you</a:t>
            </a:r>
          </a:p>
          <a:p>
            <a:pPr marL="914400" lvl="3" indent="0" eaLnBrk="1" fontAlgn="auto" hangingPunct="1">
              <a:spcBef>
                <a:spcPts val="0"/>
              </a:spcBef>
              <a:spcAft>
                <a:spcPts val="1200"/>
              </a:spcAft>
              <a:buFont typeface="Arial" pitchFamily="34" charset="0"/>
              <a:buNone/>
              <a:defRPr/>
            </a:pPr>
            <a:r>
              <a:rPr lang="en-US" sz="1800" b="1" i="1" smtClean="0">
                <a:solidFill>
                  <a:schemeClr val="accent1">
                    <a:lumMod val="75000"/>
                  </a:schemeClr>
                </a:solidFill>
                <a:ea typeface="+mn-ea"/>
              </a:rPr>
              <a:t>use appropriate photographs only</a:t>
            </a:r>
          </a:p>
          <a:p>
            <a:pPr marL="914400" lvl="3" indent="0" eaLnBrk="1" fontAlgn="auto" hangingPunct="1">
              <a:spcBef>
                <a:spcPts val="0"/>
              </a:spcBef>
              <a:spcAft>
                <a:spcPts val="1200"/>
              </a:spcAft>
              <a:buFont typeface="Arial" pitchFamily="34" charset="0"/>
              <a:buNone/>
              <a:defRPr/>
            </a:pPr>
            <a:r>
              <a:rPr lang="en-US" sz="1800" b="1" i="1" smtClean="0">
                <a:solidFill>
                  <a:schemeClr val="accent1">
                    <a:lumMod val="75000"/>
                  </a:schemeClr>
                </a:solidFill>
                <a:ea typeface="+mn-ea"/>
              </a:rPr>
              <a:t>do not discuss your patients, colleagues or attendings</a:t>
            </a:r>
            <a:endParaRPr lang="en-US" sz="1800" b="1" i="1" smtClean="0">
              <a:solidFill>
                <a:schemeClr val="accent1">
                  <a:lumMod val="75000"/>
                </a:schemeClr>
              </a:solidFill>
              <a:ea typeface="+mn-ea"/>
              <a:cs typeface="+mn-cs"/>
            </a:endParaRPr>
          </a:p>
          <a:p>
            <a:pPr eaLnBrk="1" fontAlgn="auto" hangingPunct="1">
              <a:lnSpc>
                <a:spcPct val="90000"/>
              </a:lnSpc>
              <a:defRPr/>
            </a:pPr>
            <a:endParaRPr lang="en-US" smtClean="0">
              <a:solidFill>
                <a:schemeClr val="tx1">
                  <a:lumMod val="75000"/>
                  <a:lumOff val="25000"/>
                </a:schemeClr>
              </a:solidFill>
              <a:ea typeface="+mn-ea"/>
              <a:cs typeface="+mn-cs"/>
            </a:endParaRPr>
          </a:p>
          <a:p>
            <a:pPr eaLnBrk="1" fontAlgn="auto" hangingPunct="1">
              <a:defRPr/>
            </a:pPr>
            <a:endParaRPr lang="en-US">
              <a:ea typeface="+mn-ea"/>
            </a:endParaRPr>
          </a:p>
        </p:txBody>
      </p:sp>
      <p:sp>
        <p:nvSpPr>
          <p:cNvPr id="46084"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EE77E45-82F6-4217-BFEC-216B33CD49D0}" type="slidenum">
              <a:rPr lang="en-US" sz="1100">
                <a:solidFill>
                  <a:schemeClr val="bg1"/>
                </a:solidFill>
                <a:latin typeface="Calibri" pitchFamily="34" charset="0"/>
              </a:rPr>
              <a:pPr algn="r" eaLnBrk="1" hangingPunct="1"/>
              <a:t>38</a:t>
            </a:fld>
            <a:endParaRPr lang="en-US" sz="1100">
              <a:solidFill>
                <a:schemeClr val="bg1"/>
              </a:solidFill>
              <a:latin typeface="Calibri" pitchFamily="34" charset="0"/>
            </a:endParaRPr>
          </a:p>
        </p:txBody>
      </p:sp>
      <p:sp>
        <p:nvSpPr>
          <p:cNvPr id="14" name="Text Placeholder 16"/>
          <p:cNvSpPr txBox="1">
            <a:spLocks/>
          </p:cNvSpPr>
          <p:nvPr/>
        </p:nvSpPr>
        <p:spPr>
          <a:xfrm>
            <a:off x="762000" y="990600"/>
            <a:ext cx="5334000" cy="1371600"/>
          </a:xfrm>
          <a:prstGeom prst="rect">
            <a:avLst/>
          </a:prstGeom>
        </p:spPr>
        <p:txBody>
          <a:bodyPr>
            <a:normAutofit/>
          </a:bodyPr>
          <a:lstStyle/>
          <a:p>
            <a:pPr fontAlgn="auto">
              <a:spcBef>
                <a:spcPts val="0"/>
              </a:spcBef>
              <a:spcAft>
                <a:spcPts val="0"/>
              </a:spcAft>
              <a:defRPr/>
            </a:pPr>
            <a:r>
              <a:rPr lang="en-US">
                <a:solidFill>
                  <a:schemeClr val="bg2">
                    <a:lumMod val="25000"/>
                  </a:schemeClr>
                </a:solidFill>
                <a:latin typeface="Times New Roman" pitchFamily="18" charset="0"/>
                <a:ea typeface="+mn-ea"/>
                <a:cs typeface="Times New Roman" pitchFamily="18" charset="0"/>
              </a:rPr>
              <a:t>    </a:t>
            </a:r>
            <a:r>
              <a:rPr lang="en-US">
                <a:solidFill>
                  <a:schemeClr val="bg1">
                    <a:lumMod val="50000"/>
                  </a:schemeClr>
                </a:solidFill>
                <a:latin typeface="Times New Roman" pitchFamily="18" charset="0"/>
                <a:ea typeface="+mn-ea"/>
                <a:cs typeface="Times New Roman" pitchFamily="18" charset="0"/>
              </a:rPr>
              <a:t>Discussion</a:t>
            </a:r>
            <a:endParaRPr lang="en-US" sz="2200" i="1">
              <a:solidFill>
                <a:schemeClr val="bg1">
                  <a:lumMod val="50000"/>
                </a:schemeClr>
              </a:solidFill>
              <a:latin typeface="Times New Roman" pitchFamily="18" charset="0"/>
              <a:ea typeface="+mn-ea"/>
              <a:cs typeface="Times New Roman" pitchFamily="18" charset="0"/>
            </a:endParaRPr>
          </a:p>
        </p:txBody>
      </p:sp>
      <p:sp>
        <p:nvSpPr>
          <p:cNvPr id="19" name="Oval 18"/>
          <p:cNvSpPr>
            <a:spLocks noChangeArrowheads="1"/>
          </p:cNvSpPr>
          <p:nvPr/>
        </p:nvSpPr>
        <p:spPr bwMode="auto">
          <a:xfrm>
            <a:off x="228600" y="7493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8</a:t>
            </a:r>
          </a:p>
          <a:p>
            <a:pPr algn="ctr" fontAlgn="auto">
              <a:spcBef>
                <a:spcPts val="0"/>
              </a:spcBef>
              <a:spcAft>
                <a:spcPts val="1200"/>
              </a:spcAft>
              <a:defRPr/>
            </a:pPr>
            <a:endParaRPr lang="en-US" sz="1400">
              <a:ea typeface="+mn-ea"/>
              <a:cs typeface="Arial" pitchFamily="34" charset="0"/>
            </a:endParaRPr>
          </a:p>
        </p:txBody>
      </p:sp>
      <p:sp>
        <p:nvSpPr>
          <p:cNvPr id="11" name="TextBox 10"/>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6" name="TextBox 15"/>
          <p:cNvSpPr txBox="1"/>
          <p:nvPr/>
        </p:nvSpPr>
        <p:spPr>
          <a:xfrm>
            <a:off x="1371600" y="49530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17" name="TextBox 16"/>
          <p:cNvSpPr txBox="1"/>
          <p:nvPr/>
        </p:nvSpPr>
        <p:spPr>
          <a:xfrm>
            <a:off x="1371600" y="44958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18" name="TextBox 17"/>
          <p:cNvSpPr txBox="1"/>
          <p:nvPr/>
        </p:nvSpPr>
        <p:spPr>
          <a:xfrm>
            <a:off x="1371600" y="39624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20" name="TextBox 19"/>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6092" name="Rectangle 1"/>
          <p:cNvSpPr>
            <a:spLocks noChangeArrowheads="1"/>
          </p:cNvSpPr>
          <p:nvPr/>
        </p:nvSpPr>
        <p:spPr bwMode="auto">
          <a:xfrm>
            <a:off x="3048000" y="5800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u="sng">
                <a:solidFill>
                  <a:srgbClr val="595959"/>
                </a:solidFill>
                <a:latin typeface="Times New Roman" pitchFamily="18" charset="0"/>
                <a:hlinkClick r:id="rId11"/>
              </a:rPr>
              <a:t>Medical professionalism in the age of online social networking. J Med Ethics 2009;35:584–586</a:t>
            </a:r>
            <a:endParaRPr lang="en-US" sz="1400" u="sng">
              <a:solidFill>
                <a:srgbClr val="595959"/>
              </a:solidFill>
              <a:latin typeface="Times New Roman" pitchFamily="18" charset="0"/>
            </a:endParaRPr>
          </a:p>
        </p:txBody>
      </p:sp>
      <p:sp>
        <p:nvSpPr>
          <p:cNvPr id="4609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 Placeholder 16"/>
          <p:cNvSpPr>
            <a:spLocks noGrp="1"/>
          </p:cNvSpPr>
          <p:nvPr>
            <p:ph type="body" sz="quarter" idx="13"/>
          </p:nvPr>
        </p:nvSpPr>
        <p:spPr>
          <a:xfrm>
            <a:off x="762000" y="1155700"/>
            <a:ext cx="6400800" cy="3721100"/>
          </a:xfrm>
        </p:spPr>
        <p:txBody>
          <a:bodyPr rtlCol="0">
            <a:normAutofit/>
          </a:bodyPr>
          <a:lstStyle/>
          <a:p>
            <a:pPr eaLnBrk="1" fontAlgn="auto" hangingPunct="1">
              <a:defRPr/>
            </a:pPr>
            <a:r>
              <a:rPr lang="en-US" dirty="0" smtClean="0">
                <a:ea typeface="+mn-ea"/>
              </a:rPr>
              <a:t>     You become attracted to a patient who has returned several times for spontaneous </a:t>
            </a:r>
            <a:r>
              <a:rPr lang="en-US" dirty="0" err="1" smtClean="0">
                <a:ea typeface="+mn-ea"/>
              </a:rPr>
              <a:t>pneumothoraces</a:t>
            </a:r>
            <a:r>
              <a:rPr lang="en-US" dirty="0" smtClean="0">
                <a:ea typeface="+mn-ea"/>
              </a:rPr>
              <a:t>. The patient senses this and asks you to go out for dinner. You explain that you cannot because of respect for the patient-physician relationship. </a:t>
            </a:r>
          </a:p>
          <a:p>
            <a:pPr eaLnBrk="1" fontAlgn="auto" hangingPunct="1">
              <a:spcBef>
                <a:spcPts val="600"/>
              </a:spcBef>
              <a:defRPr/>
            </a:pPr>
            <a:r>
              <a:rPr lang="en-US" dirty="0" smtClean="0">
                <a:ea typeface="+mn-ea"/>
              </a:rPr>
              <a:t>One year later, however, you meet this former patient at the gym and agree to go out for coffee. </a:t>
            </a:r>
            <a:endParaRPr lang="en-US" dirty="0" smtClean="0">
              <a:solidFill>
                <a:schemeClr val="tx1">
                  <a:lumMod val="75000"/>
                  <a:lumOff val="25000"/>
                </a:schemeClr>
              </a:solidFill>
              <a:ea typeface="+mn-ea"/>
            </a:endParaRPr>
          </a:p>
          <a:p>
            <a:pPr eaLnBrk="1" fontAlgn="auto" hangingPunct="1">
              <a:defRPr/>
            </a:pPr>
            <a:endParaRPr lang="en-US" dirty="0">
              <a:ea typeface="+mn-ea"/>
            </a:endParaRPr>
          </a:p>
        </p:txBody>
      </p:sp>
      <p:sp>
        <p:nvSpPr>
          <p:cNvPr id="47108"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254C3EF-BE8E-4802-B032-CF813477DFBF}" type="slidenum">
              <a:rPr lang="en-US" sz="1100">
                <a:solidFill>
                  <a:schemeClr val="bg1"/>
                </a:solidFill>
                <a:latin typeface="Calibri" pitchFamily="34" charset="0"/>
              </a:rPr>
              <a:pPr algn="r" eaLnBrk="1" hangingPunct="1"/>
              <a:t>39</a:t>
            </a:fld>
            <a:endParaRPr lang="en-US" sz="1100">
              <a:solidFill>
                <a:schemeClr val="bg1"/>
              </a:solidFill>
              <a:latin typeface="Calibri" pitchFamily="34" charset="0"/>
            </a:endParaRPr>
          </a:p>
        </p:txBody>
      </p:sp>
      <p:sp>
        <p:nvSpPr>
          <p:cNvPr id="14" name="Oval 13"/>
          <p:cNvSpPr>
            <a:spLocks noChangeArrowheads="1"/>
          </p:cNvSpPr>
          <p:nvPr/>
        </p:nvSpPr>
        <p:spPr bwMode="auto">
          <a:xfrm>
            <a:off x="228600" y="9144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9</a:t>
            </a:r>
          </a:p>
          <a:p>
            <a:pPr algn="ctr" fontAlgn="auto">
              <a:spcBef>
                <a:spcPts val="0"/>
              </a:spcBef>
              <a:spcAft>
                <a:spcPts val="1200"/>
              </a:spcAft>
              <a:defRPr/>
            </a:pPr>
            <a:endParaRPr lang="en-US" sz="1400">
              <a:ea typeface="+mn-ea"/>
              <a:cs typeface="Arial" pitchFamily="34" charset="0"/>
            </a:endParaRPr>
          </a:p>
        </p:txBody>
      </p:sp>
      <p:sp>
        <p:nvSpPr>
          <p:cNvPr id="15" name="TextBox 14"/>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3" name="Rectangle 12"/>
          <p:cNvSpPr/>
          <p:nvPr/>
        </p:nvSpPr>
        <p:spPr>
          <a:xfrm>
            <a:off x="990600" y="4114800"/>
            <a:ext cx="3886200" cy="1108075"/>
          </a:xfrm>
          <a:prstGeom prst="rect">
            <a:avLst/>
          </a:prstGeom>
        </p:spPr>
        <p:txBody>
          <a:bodyPr>
            <a:spAutoFit/>
          </a:bodyPr>
          <a:lstStyle/>
          <a:p>
            <a:pPr fontAlgn="auto">
              <a:spcBef>
                <a:spcPts val="0"/>
              </a:spcBef>
              <a:spcAft>
                <a:spcPts val="0"/>
              </a:spcAft>
              <a:defRPr/>
            </a:pPr>
            <a:r>
              <a:rPr lang="en-US" sz="2200">
                <a:solidFill>
                  <a:schemeClr val="tx1">
                    <a:lumMod val="75000"/>
                    <a:lumOff val="25000"/>
                  </a:schemeClr>
                </a:solidFill>
                <a:latin typeface="Times New Roman" pitchFamily="18" charset="0"/>
                <a:ea typeface="+mn-ea"/>
              </a:rPr>
              <a:t>Would this be considered professional behavior by your state licensing body?</a:t>
            </a:r>
          </a:p>
        </p:txBody>
      </p:sp>
      <p:sp>
        <p:nvSpPr>
          <p:cNvPr id="16" name="TextBox 15"/>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711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47114" name="Picture 14" descr="IMG_1271"/>
          <p:cNvPicPr>
            <a:picLocks noChangeAspect="1" noChangeArrowheads="1"/>
          </p:cNvPicPr>
          <p:nvPr/>
        </p:nvPicPr>
        <p:blipFill>
          <a:blip r:embed="rId10">
            <a:lum bright="18000" contrast="28000"/>
            <a:extLst>
              <a:ext uri="{28A0092B-C50C-407E-A947-70E740481C1C}">
                <a14:useLocalDpi xmlns:a14="http://schemas.microsoft.com/office/drawing/2010/main" val="0"/>
              </a:ext>
            </a:extLst>
          </a:blip>
          <a:srcRect t="28000" r="34375" b="23500"/>
          <a:stretch>
            <a:fillRect/>
          </a:stretch>
        </p:blipFill>
        <p:spPr bwMode="auto">
          <a:xfrm>
            <a:off x="4724400" y="3962400"/>
            <a:ext cx="3162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26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5587A8C-EA0C-4449-848A-ADAE4C802BAA}" type="slidenum">
              <a:rPr lang="en-US" sz="1100">
                <a:solidFill>
                  <a:schemeClr val="bg1"/>
                </a:solidFill>
                <a:latin typeface="Calibri" pitchFamily="34" charset="0"/>
              </a:rPr>
              <a:pPr algn="r" eaLnBrk="1" hangingPunct="1"/>
              <a:t>4</a:t>
            </a:fld>
            <a:endParaRPr lang="en-US" sz="1100">
              <a:solidFill>
                <a:schemeClr val="bg1"/>
              </a:solidFill>
              <a:latin typeface="Calibri" pitchFamily="34" charset="0"/>
            </a:endParaRPr>
          </a:p>
        </p:txBody>
      </p:sp>
      <p:sp>
        <p:nvSpPr>
          <p:cNvPr id="15" name="Text Placeholder 7"/>
          <p:cNvSpPr>
            <a:spLocks noGrp="1"/>
          </p:cNvSpPr>
          <p:nvPr>
            <p:ph type="body" sz="quarter" idx="13"/>
          </p:nvPr>
        </p:nvSpPr>
        <p:spPr>
          <a:xfrm>
            <a:off x="762000" y="1066800"/>
            <a:ext cx="6629400" cy="4343400"/>
          </a:xfrm>
        </p:spPr>
        <p:txBody>
          <a:bodyPr rtlCol="0"/>
          <a:lstStyle/>
          <a:p>
            <a:pPr eaLnBrk="1" fontAlgn="auto" hangingPunct="1">
              <a:defRPr/>
            </a:pPr>
            <a:endParaRPr lang="en-US" dirty="0" smtClean="0">
              <a:ea typeface="+mn-ea"/>
            </a:endParaRPr>
          </a:p>
          <a:p>
            <a:pPr eaLnBrk="1" fontAlgn="auto" hangingPunct="1">
              <a:defRPr/>
            </a:pPr>
            <a:endParaRPr lang="en-US" dirty="0">
              <a:ea typeface="+mn-ea"/>
            </a:endParaRPr>
          </a:p>
          <a:p>
            <a:pPr eaLnBrk="1" fontAlgn="auto" hangingPunct="1">
              <a:defRPr/>
            </a:pPr>
            <a:r>
              <a:rPr lang="en-US" sz="1800" dirty="0" smtClean="0">
                <a:solidFill>
                  <a:schemeClr val="accent2">
                    <a:lumMod val="75000"/>
                  </a:schemeClr>
                </a:solidFill>
                <a:ea typeface="+mn-ea"/>
              </a:rPr>
              <a:t>1.</a:t>
            </a:r>
            <a:r>
              <a:rPr lang="en-US" dirty="0" smtClean="0">
                <a:solidFill>
                  <a:schemeClr val="accent2">
                    <a:lumMod val="75000"/>
                  </a:schemeClr>
                </a:solidFill>
                <a:ea typeface="+mn-ea"/>
              </a:rPr>
              <a:t>  Pretest</a:t>
            </a:r>
          </a:p>
          <a:p>
            <a:pPr eaLnBrk="1" fontAlgn="auto" hangingPunct="1">
              <a:defRPr/>
            </a:pPr>
            <a:endParaRPr lang="en-US" dirty="0">
              <a:ea typeface="+mn-ea"/>
            </a:endParaRPr>
          </a:p>
          <a:p>
            <a:pPr marL="512763" eaLnBrk="1" fontAlgn="auto" hangingPunct="1">
              <a:tabLst>
                <a:tab pos="457200" algn="l"/>
              </a:tabLst>
              <a:defRPr/>
            </a:pPr>
            <a:r>
              <a:rPr lang="en-US" dirty="0" smtClean="0">
                <a:ea typeface="+mn-ea"/>
              </a:rPr>
              <a:t>Please answer the following five questions related to case scenarios.  Write down your responses.  </a:t>
            </a:r>
          </a:p>
          <a:p>
            <a:pPr marL="512763" eaLnBrk="1" fontAlgn="auto" hangingPunct="1">
              <a:tabLst>
                <a:tab pos="457200" algn="l"/>
              </a:tabLst>
              <a:defRPr/>
            </a:pPr>
            <a:r>
              <a:rPr lang="en-US" dirty="0" smtClean="0">
                <a:ea typeface="+mn-ea"/>
              </a:rPr>
              <a:t>The same questions will be asked at the conclusion of this module, with correct answers and explanations provided.  </a:t>
            </a:r>
          </a:p>
          <a:p>
            <a:pPr eaLnBrk="1" fontAlgn="auto" hangingPunct="1">
              <a:defRPr/>
            </a:pPr>
            <a:endParaRPr lang="en-US" dirty="0">
              <a:ea typeface="+mn-ea"/>
            </a:endParaRPr>
          </a:p>
        </p:txBody>
      </p:sp>
      <p:sp>
        <p:nvSpPr>
          <p:cNvPr id="18" name="TextBox 17"/>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dirty="0">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dirty="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dirty="0">
              <a:solidFill>
                <a:schemeClr val="bg1">
                  <a:lumMod val="85000"/>
                </a:schemeClr>
              </a:solidFill>
              <a:latin typeface="Calibri" pitchFamily="34" charset="0"/>
              <a:ea typeface="+mn-ea"/>
              <a:cs typeface="Times New Roman" pitchFamily="18" charset="0"/>
            </a:endParaRPr>
          </a:p>
        </p:txBody>
      </p:sp>
      <p:sp>
        <p:nvSpPr>
          <p:cNvPr id="11270"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 Placeholder 12"/>
          <p:cNvSpPr>
            <a:spLocks noGrp="1"/>
          </p:cNvSpPr>
          <p:nvPr>
            <p:ph type="body" sz="quarter" idx="13"/>
          </p:nvPr>
        </p:nvSpPr>
        <p:spPr>
          <a:xfrm>
            <a:off x="1143000" y="4356100"/>
            <a:ext cx="4876800" cy="1143000"/>
          </a:xfrm>
        </p:spPr>
        <p:txBody>
          <a:bodyPr rtlCol="0">
            <a:normAutofit lnSpcReduction="10000"/>
          </a:bodyPr>
          <a:lstStyle/>
          <a:p>
            <a:pPr marL="914400" lvl="3" indent="0" eaLnBrk="1" fontAlgn="auto" hangingPunct="1">
              <a:spcBef>
                <a:spcPts val="0"/>
              </a:spcBef>
              <a:spcAft>
                <a:spcPts val="1200"/>
              </a:spcAft>
              <a:buFont typeface="Arial" pitchFamily="34" charset="0"/>
              <a:buNone/>
              <a:defRPr/>
            </a:pPr>
            <a:r>
              <a:rPr lang="en-US" sz="1800" b="1" i="1" smtClean="0">
                <a:solidFill>
                  <a:schemeClr val="accent1">
                    <a:lumMod val="75000"/>
                  </a:schemeClr>
                </a:solidFill>
                <a:ea typeface="+mn-ea"/>
              </a:rPr>
              <a:t>no outside relationship within one year of treatment</a:t>
            </a:r>
          </a:p>
          <a:p>
            <a:pPr marL="914400" lvl="3" indent="0" eaLnBrk="1" fontAlgn="auto" hangingPunct="1">
              <a:spcBef>
                <a:spcPts val="0"/>
              </a:spcBef>
              <a:spcAft>
                <a:spcPts val="1200"/>
              </a:spcAft>
              <a:buFont typeface="Arial" pitchFamily="34" charset="0"/>
              <a:buNone/>
              <a:defRPr/>
            </a:pPr>
            <a:r>
              <a:rPr lang="en-US" sz="1800" b="1" i="1" smtClean="0">
                <a:solidFill>
                  <a:schemeClr val="accent1">
                    <a:lumMod val="75000"/>
                  </a:schemeClr>
                </a:solidFill>
                <a:ea typeface="+mn-ea"/>
              </a:rPr>
              <a:t>psychotherapy: lifetime ban</a:t>
            </a:r>
            <a:endParaRPr lang="en-US" smtClean="0">
              <a:solidFill>
                <a:schemeClr val="tx1">
                  <a:lumMod val="75000"/>
                  <a:lumOff val="25000"/>
                </a:schemeClr>
              </a:solidFill>
              <a:ea typeface="+mn-ea"/>
              <a:cs typeface="+mn-cs"/>
            </a:endParaRPr>
          </a:p>
          <a:p>
            <a:pPr eaLnBrk="1" fontAlgn="auto" hangingPunct="1">
              <a:defRPr/>
            </a:pPr>
            <a:endParaRPr lang="en-US">
              <a:ea typeface="+mn-ea"/>
            </a:endParaRPr>
          </a:p>
        </p:txBody>
      </p:sp>
      <p:sp>
        <p:nvSpPr>
          <p:cNvPr id="48132"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BAEE0F5-F0C1-4AB5-BC2E-402E89B0289A}" type="slidenum">
              <a:rPr lang="en-US" sz="1100">
                <a:solidFill>
                  <a:schemeClr val="bg1"/>
                </a:solidFill>
                <a:latin typeface="Calibri" pitchFamily="34" charset="0"/>
              </a:rPr>
              <a:pPr algn="r" eaLnBrk="1" hangingPunct="1"/>
              <a:t>40</a:t>
            </a:fld>
            <a:endParaRPr lang="en-US" sz="1100">
              <a:solidFill>
                <a:schemeClr val="bg1"/>
              </a:solidFill>
              <a:latin typeface="Calibri" pitchFamily="34" charset="0"/>
            </a:endParaRPr>
          </a:p>
        </p:txBody>
      </p:sp>
      <p:sp>
        <p:nvSpPr>
          <p:cNvPr id="14" name="Text Placeholder 16"/>
          <p:cNvSpPr txBox="1">
            <a:spLocks/>
          </p:cNvSpPr>
          <p:nvPr/>
        </p:nvSpPr>
        <p:spPr>
          <a:xfrm>
            <a:off x="762000" y="1155700"/>
            <a:ext cx="5334000" cy="685800"/>
          </a:xfrm>
          <a:prstGeom prst="rect">
            <a:avLst/>
          </a:prstGeom>
        </p:spPr>
        <p:txBody>
          <a:bodyPr>
            <a:normAutofit/>
          </a:bodyPr>
          <a:lstStyle/>
          <a:p>
            <a:pPr fontAlgn="auto">
              <a:spcBef>
                <a:spcPts val="0"/>
              </a:spcBef>
              <a:spcAft>
                <a:spcPts val="0"/>
              </a:spcAft>
              <a:defRPr/>
            </a:pPr>
            <a:r>
              <a:rPr lang="en-US">
                <a:solidFill>
                  <a:schemeClr val="bg2">
                    <a:lumMod val="25000"/>
                  </a:schemeClr>
                </a:solidFill>
                <a:latin typeface="Times New Roman" pitchFamily="18" charset="0"/>
                <a:ea typeface="+mn-ea"/>
                <a:cs typeface="Times New Roman" pitchFamily="18" charset="0"/>
              </a:rPr>
              <a:t>    </a:t>
            </a:r>
            <a:r>
              <a:rPr lang="en-US" sz="2200">
                <a:solidFill>
                  <a:schemeClr val="bg1">
                    <a:lumMod val="50000"/>
                  </a:schemeClr>
                </a:solidFill>
                <a:latin typeface="Times New Roman" pitchFamily="18" charset="0"/>
                <a:ea typeface="+mn-ea"/>
                <a:cs typeface="Times New Roman" pitchFamily="18" charset="0"/>
              </a:rPr>
              <a:t>Discussion</a:t>
            </a:r>
            <a:endParaRPr lang="en-US" sz="2200" i="1">
              <a:solidFill>
                <a:schemeClr val="bg1">
                  <a:lumMod val="50000"/>
                </a:schemeClr>
              </a:solidFill>
              <a:latin typeface="Times New Roman" pitchFamily="18" charset="0"/>
              <a:ea typeface="+mn-ea"/>
              <a:cs typeface="Times New Roman" pitchFamily="18" charset="0"/>
            </a:endParaRPr>
          </a:p>
        </p:txBody>
      </p:sp>
      <p:sp>
        <p:nvSpPr>
          <p:cNvPr id="11" name="TextBox 10"/>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7" name="TextBox 16"/>
          <p:cNvSpPr txBox="1"/>
          <p:nvPr/>
        </p:nvSpPr>
        <p:spPr>
          <a:xfrm>
            <a:off x="1524000" y="48768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18" name="TextBox 17"/>
          <p:cNvSpPr txBox="1"/>
          <p:nvPr/>
        </p:nvSpPr>
        <p:spPr>
          <a:xfrm>
            <a:off x="1524000" y="4343400"/>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23" name="Rectangle 22"/>
          <p:cNvSpPr/>
          <p:nvPr/>
        </p:nvSpPr>
        <p:spPr>
          <a:xfrm>
            <a:off x="990600" y="1933575"/>
            <a:ext cx="6096000" cy="2409825"/>
          </a:xfrm>
          <a:prstGeom prst="rect">
            <a:avLst/>
          </a:prstGeom>
        </p:spPr>
        <p:txBody>
          <a:bodyPr>
            <a:spAutoFit/>
          </a:bodyPr>
          <a:lstStyle/>
          <a:p>
            <a:pPr marL="63500" fontAlgn="auto">
              <a:spcBef>
                <a:spcPts val="0"/>
              </a:spcBef>
              <a:spcAft>
                <a:spcPts val="1200"/>
              </a:spcAft>
              <a:buSzPct val="80000"/>
              <a:defRPr/>
            </a:pPr>
            <a:r>
              <a:rPr lang="en-US" sz="2200" b="1">
                <a:solidFill>
                  <a:schemeClr val="accent2">
                    <a:lumMod val="75000"/>
                  </a:schemeClr>
                </a:solidFill>
                <a:latin typeface="Times New Roman" pitchFamily="18" charset="0"/>
                <a:ea typeface="+mn-ea"/>
              </a:rPr>
              <a:t>Legally</a:t>
            </a:r>
            <a:r>
              <a:rPr lang="en-US" sz="2200">
                <a:solidFill>
                  <a:schemeClr val="tx1">
                    <a:lumMod val="75000"/>
                    <a:lumOff val="25000"/>
                  </a:schemeClr>
                </a:solidFill>
                <a:latin typeface="Times New Roman" pitchFamily="18" charset="0"/>
                <a:ea typeface="+mn-ea"/>
              </a:rPr>
              <a:t> there is ambiguity, as state laws differ.  </a:t>
            </a:r>
          </a:p>
          <a:p>
            <a:pPr marL="63500" fontAlgn="auto">
              <a:lnSpc>
                <a:spcPct val="110000"/>
              </a:lnSpc>
              <a:spcBef>
                <a:spcPts val="0"/>
              </a:spcBef>
              <a:spcAft>
                <a:spcPts val="0"/>
              </a:spcAft>
              <a:buSzPct val="80000"/>
              <a:defRPr/>
            </a:pPr>
            <a:r>
              <a:rPr lang="en-US" sz="2200" b="1">
                <a:solidFill>
                  <a:schemeClr val="accent2">
                    <a:lumMod val="75000"/>
                  </a:schemeClr>
                </a:solidFill>
                <a:latin typeface="Times New Roman" pitchFamily="18" charset="0"/>
                <a:ea typeface="+mn-ea"/>
              </a:rPr>
              <a:t>Ethically</a:t>
            </a:r>
            <a:r>
              <a:rPr lang="en-US" sz="2200">
                <a:solidFill>
                  <a:schemeClr val="tx1">
                    <a:lumMod val="75000"/>
                    <a:lumOff val="25000"/>
                  </a:schemeClr>
                </a:solidFill>
                <a:latin typeface="Times New Roman" pitchFamily="18" charset="0"/>
                <a:ea typeface="+mn-ea"/>
              </a:rPr>
              <a:t> the clearest guideline is given by the American Medical Association, which advises that such relationships are </a:t>
            </a:r>
            <a:r>
              <a:rPr lang="en-US" sz="2200" i="1">
                <a:solidFill>
                  <a:schemeClr val="tx1">
                    <a:lumMod val="75000"/>
                    <a:lumOff val="25000"/>
                  </a:schemeClr>
                </a:solidFill>
                <a:latin typeface="Times New Roman" pitchFamily="18" charset="0"/>
                <a:ea typeface="+mn-ea"/>
              </a:rPr>
              <a:t>never</a:t>
            </a:r>
            <a:r>
              <a:rPr lang="en-US" sz="2200">
                <a:solidFill>
                  <a:schemeClr val="tx1">
                    <a:lumMod val="75000"/>
                    <a:lumOff val="25000"/>
                  </a:schemeClr>
                </a:solidFill>
                <a:latin typeface="Times New Roman" pitchFamily="18" charset="0"/>
                <a:ea typeface="+mn-ea"/>
              </a:rPr>
              <a:t> appropriate.</a:t>
            </a:r>
          </a:p>
          <a:p>
            <a:pPr marL="63500" fontAlgn="auto">
              <a:lnSpc>
                <a:spcPct val="110000"/>
              </a:lnSpc>
              <a:spcBef>
                <a:spcPts val="0"/>
              </a:spcBef>
              <a:spcAft>
                <a:spcPts val="0"/>
              </a:spcAft>
              <a:buSzPct val="80000"/>
              <a:defRPr/>
            </a:pPr>
            <a:endParaRPr lang="en-US" sz="2200">
              <a:solidFill>
                <a:schemeClr val="tx1">
                  <a:lumMod val="75000"/>
                  <a:lumOff val="25000"/>
                </a:schemeClr>
              </a:solidFill>
              <a:latin typeface="Times New Roman" pitchFamily="18" charset="0"/>
              <a:ea typeface="+mn-ea"/>
            </a:endParaRPr>
          </a:p>
          <a:p>
            <a:pPr marL="63500" fontAlgn="auto">
              <a:lnSpc>
                <a:spcPct val="110000"/>
              </a:lnSpc>
              <a:spcBef>
                <a:spcPts val="0"/>
              </a:spcBef>
              <a:spcAft>
                <a:spcPts val="0"/>
              </a:spcAft>
              <a:buSzPct val="80000"/>
              <a:defRPr/>
            </a:pPr>
            <a:r>
              <a:rPr lang="en-US" sz="1800" b="1" i="1">
                <a:solidFill>
                  <a:schemeClr val="accent1">
                    <a:lumMod val="75000"/>
                  </a:schemeClr>
                </a:solidFill>
                <a:latin typeface="Times New Roman" pitchFamily="18" charset="0"/>
                <a:ea typeface="+mn-ea"/>
                <a:cs typeface="Times New Roman" pitchFamily="18" charset="0"/>
              </a:rPr>
              <a:t>      in general . . .</a:t>
            </a:r>
          </a:p>
        </p:txBody>
      </p:sp>
      <p:sp>
        <p:nvSpPr>
          <p:cNvPr id="24" name="TextBox 23"/>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25" name="Oval 24"/>
          <p:cNvSpPr>
            <a:spLocks noChangeArrowheads="1"/>
          </p:cNvSpPr>
          <p:nvPr/>
        </p:nvSpPr>
        <p:spPr bwMode="auto">
          <a:xfrm>
            <a:off x="228600" y="9017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9</a:t>
            </a:r>
          </a:p>
          <a:p>
            <a:pPr algn="ctr" fontAlgn="auto">
              <a:spcBef>
                <a:spcPts val="0"/>
              </a:spcBef>
              <a:spcAft>
                <a:spcPts val="1200"/>
              </a:spcAft>
              <a:defRPr/>
            </a:pPr>
            <a:endParaRPr lang="en-US" sz="1400">
              <a:ea typeface="+mn-ea"/>
              <a:cs typeface="Arial" pitchFamily="34" charset="0"/>
            </a:endParaRPr>
          </a:p>
        </p:txBody>
      </p:sp>
      <p:sp>
        <p:nvSpPr>
          <p:cNvPr id="48140"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9155"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1BE9551-0E07-4D86-8F49-D8A10C6606EA}" type="slidenum">
              <a:rPr lang="en-US" sz="1100">
                <a:solidFill>
                  <a:schemeClr val="bg1"/>
                </a:solidFill>
                <a:latin typeface="Calibri" pitchFamily="34" charset="0"/>
              </a:rPr>
              <a:pPr algn="r" eaLnBrk="1" hangingPunct="1"/>
              <a:t>41</a:t>
            </a:fld>
            <a:endParaRPr lang="en-US" sz="1100">
              <a:solidFill>
                <a:schemeClr val="bg1"/>
              </a:solidFill>
              <a:latin typeface="Calibri" pitchFamily="34" charset="0"/>
            </a:endParaRPr>
          </a:p>
        </p:txBody>
      </p:sp>
      <p:sp>
        <p:nvSpPr>
          <p:cNvPr id="14" name="Text Placeholder 16"/>
          <p:cNvSpPr txBox="1">
            <a:spLocks/>
          </p:cNvSpPr>
          <p:nvPr/>
        </p:nvSpPr>
        <p:spPr>
          <a:xfrm>
            <a:off x="1066800" y="1219200"/>
            <a:ext cx="5867400" cy="1447800"/>
          </a:xfrm>
          <a:prstGeom prst="rect">
            <a:avLst/>
          </a:prstGeom>
        </p:spPr>
        <p:txBody>
          <a:bodyPr>
            <a:normAutofit fontScale="92500" lnSpcReduction="10000"/>
          </a:bodyPr>
          <a:lstStyle/>
          <a:p>
            <a:pPr fontAlgn="auto">
              <a:spcBef>
                <a:spcPts val="0"/>
              </a:spcBef>
              <a:spcAft>
                <a:spcPts val="0"/>
              </a:spcAft>
              <a:defRPr/>
            </a:pPr>
            <a:r>
              <a:rPr lang="en-US">
                <a:solidFill>
                  <a:schemeClr val="bg1">
                    <a:lumMod val="50000"/>
                  </a:schemeClr>
                </a:solidFill>
                <a:latin typeface="Times New Roman" pitchFamily="18" charset="0"/>
                <a:ea typeface="+mn-ea"/>
                <a:cs typeface="Times New Roman" pitchFamily="18" charset="0"/>
              </a:rPr>
              <a:t>Discussion</a:t>
            </a:r>
          </a:p>
          <a:p>
            <a:pPr fontAlgn="auto">
              <a:spcBef>
                <a:spcPts val="0"/>
              </a:spcBef>
              <a:spcAft>
                <a:spcPts val="0"/>
              </a:spcAft>
              <a:defRPr/>
            </a:pPr>
            <a:endParaRPr lang="en-US">
              <a:solidFill>
                <a:schemeClr val="accent2">
                  <a:lumMod val="75000"/>
                </a:schemeClr>
              </a:solidFill>
              <a:latin typeface="Times New Roman" pitchFamily="18" charset="0"/>
              <a:ea typeface="+mn-ea"/>
              <a:cs typeface="Times New Roman" pitchFamily="18" charset="0"/>
            </a:endParaRPr>
          </a:p>
          <a:p>
            <a:pPr fontAlgn="auto">
              <a:lnSpc>
                <a:spcPct val="120000"/>
              </a:lnSpc>
              <a:spcBef>
                <a:spcPts val="0"/>
              </a:spcBef>
              <a:spcAft>
                <a:spcPts val="0"/>
              </a:spcAft>
              <a:defRPr/>
            </a:pPr>
            <a:r>
              <a:rPr lang="en-US">
                <a:solidFill>
                  <a:schemeClr val="tx1">
                    <a:lumMod val="85000"/>
                    <a:lumOff val="15000"/>
                  </a:schemeClr>
                </a:solidFill>
                <a:latin typeface="Times New Roman" pitchFamily="18" charset="0"/>
                <a:ea typeface="+mn-ea"/>
                <a:cs typeface="Times New Roman" pitchFamily="18" charset="0"/>
              </a:rPr>
              <a:t>Why is initiation of a friendship or romantic relationship with your patient not acceptable?</a:t>
            </a:r>
            <a:endParaRPr lang="en-US" sz="2200" i="1">
              <a:solidFill>
                <a:schemeClr val="tx1">
                  <a:lumMod val="85000"/>
                  <a:lumOff val="15000"/>
                </a:schemeClr>
              </a:solidFill>
              <a:latin typeface="Times New Roman" pitchFamily="18" charset="0"/>
              <a:ea typeface="+mn-ea"/>
              <a:cs typeface="Times New Roman" pitchFamily="18" charset="0"/>
            </a:endParaRPr>
          </a:p>
        </p:txBody>
      </p:sp>
      <p:sp>
        <p:nvSpPr>
          <p:cNvPr id="15" name="Oval 14"/>
          <p:cNvSpPr>
            <a:spLocks noChangeArrowheads="1"/>
          </p:cNvSpPr>
          <p:nvPr/>
        </p:nvSpPr>
        <p:spPr bwMode="auto">
          <a:xfrm>
            <a:off x="228600" y="9017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9</a:t>
            </a:r>
          </a:p>
          <a:p>
            <a:pPr algn="ctr" fontAlgn="auto">
              <a:spcBef>
                <a:spcPts val="0"/>
              </a:spcBef>
              <a:spcAft>
                <a:spcPts val="1200"/>
              </a:spcAft>
              <a:defRPr/>
            </a:pPr>
            <a:endParaRPr lang="en-US" sz="1400">
              <a:ea typeface="+mn-ea"/>
              <a:cs typeface="Arial" pitchFamily="34" charset="0"/>
            </a:endParaRPr>
          </a:p>
        </p:txBody>
      </p:sp>
      <p:sp>
        <p:nvSpPr>
          <p:cNvPr id="49158" name="TextBox 18"/>
          <p:cNvSpPr txBox="1">
            <a:spLocks noChangeArrowheads="1"/>
          </p:cNvSpPr>
          <p:nvPr/>
        </p:nvSpPr>
        <p:spPr bwMode="auto">
          <a:xfrm>
            <a:off x="1752600" y="50292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latin typeface="Times New Roman" pitchFamily="18" charset="0"/>
                <a:cs typeface="Times New Roman" pitchFamily="18" charset="0"/>
              </a:rPr>
              <a:t>Fiduciary</a:t>
            </a:r>
            <a:r>
              <a:rPr lang="en-US" sz="1800">
                <a:latin typeface="Times New Roman" pitchFamily="18" charset="0"/>
                <a:cs typeface="Times New Roman" pitchFamily="18" charset="0"/>
              </a:rPr>
              <a:t>: held or founded in trust or confidence</a:t>
            </a:r>
          </a:p>
        </p:txBody>
      </p:sp>
      <p:sp>
        <p:nvSpPr>
          <p:cNvPr id="23" name="Content Placeholder 14"/>
          <p:cNvSpPr txBox="1">
            <a:spLocks/>
          </p:cNvSpPr>
          <p:nvPr/>
        </p:nvSpPr>
        <p:spPr>
          <a:xfrm>
            <a:off x="914400" y="2819400"/>
            <a:ext cx="6477000" cy="1066800"/>
          </a:xfrm>
          <a:prstGeom prst="rect">
            <a:avLst/>
          </a:prstGeom>
        </p:spPr>
        <p:txBody>
          <a:bodyPr>
            <a:normAutofit/>
          </a:bodyPr>
          <a:lstStyle/>
          <a:p>
            <a:pPr marL="457200" indent="-274320" fontAlgn="auto">
              <a:spcBef>
                <a:spcPts val="0"/>
              </a:spcBef>
              <a:spcAft>
                <a:spcPts val="600"/>
              </a:spcAft>
              <a:buFont typeface="Arial" pitchFamily="34" charset="0"/>
              <a:buChar char="•"/>
              <a:defRPr/>
            </a:pPr>
            <a:r>
              <a:rPr lang="en-US" sz="2200">
                <a:solidFill>
                  <a:schemeClr val="accent2">
                    <a:lumMod val="75000"/>
                  </a:schemeClr>
                </a:solidFill>
                <a:latin typeface="Times New Roman" pitchFamily="18" charset="0"/>
                <a:ea typeface="+mn-ea"/>
                <a:cs typeface="Times New Roman" pitchFamily="18" charset="0"/>
              </a:rPr>
              <a:t>physician has a fiduciary relationship to the patient</a:t>
            </a:r>
          </a:p>
          <a:p>
            <a:pPr marL="457200" indent="-274320" fontAlgn="auto">
              <a:spcBef>
                <a:spcPts val="0"/>
              </a:spcBef>
              <a:spcAft>
                <a:spcPts val="600"/>
              </a:spcAft>
              <a:buFont typeface="Arial" pitchFamily="34" charset="0"/>
              <a:buChar char="•"/>
              <a:defRPr/>
            </a:pPr>
            <a:r>
              <a:rPr lang="en-US" sz="2200">
                <a:solidFill>
                  <a:schemeClr val="accent2">
                    <a:lumMod val="75000"/>
                  </a:schemeClr>
                </a:solidFill>
                <a:latin typeface="Times New Roman" pitchFamily="18" charset="0"/>
                <a:ea typeface="+mn-ea"/>
                <a:cs typeface="Times New Roman" pitchFamily="18" charset="0"/>
              </a:rPr>
              <a:t>physician is responsible for managing boundaries</a:t>
            </a:r>
          </a:p>
        </p:txBody>
      </p:sp>
      <p:sp>
        <p:nvSpPr>
          <p:cNvPr id="26" name="TextBox 25"/>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27" name="TextBox 26"/>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49162"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49163" name="Picture 14" descr="IMG_1481"/>
          <p:cNvPicPr>
            <a:picLocks noChangeAspect="1" noChangeArrowheads="1"/>
          </p:cNvPicPr>
          <p:nvPr/>
        </p:nvPicPr>
        <p:blipFill>
          <a:blip r:embed="rId10">
            <a:extLst>
              <a:ext uri="{28A0092B-C50C-407E-A947-70E740481C1C}">
                <a14:useLocalDpi xmlns:a14="http://schemas.microsoft.com/office/drawing/2010/main" val="0"/>
              </a:ext>
            </a:extLst>
          </a:blip>
          <a:srcRect l="17143" t="35567" r="26245" b="47023"/>
          <a:stretch>
            <a:fillRect/>
          </a:stretch>
        </p:blipFill>
        <p:spPr bwMode="auto">
          <a:xfrm>
            <a:off x="1905000" y="4495800"/>
            <a:ext cx="2057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17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5C86679-2F14-4CA4-B4F7-F18944216B74}" type="slidenum">
              <a:rPr lang="en-US" sz="1100">
                <a:solidFill>
                  <a:schemeClr val="bg1"/>
                </a:solidFill>
                <a:latin typeface="Calibri" pitchFamily="34" charset="0"/>
              </a:rPr>
              <a:pPr algn="r" eaLnBrk="1" hangingPunct="1"/>
              <a:t>42</a:t>
            </a:fld>
            <a:endParaRPr lang="en-US" sz="1100">
              <a:solidFill>
                <a:schemeClr val="bg1"/>
              </a:solidFill>
              <a:latin typeface="Calibri" pitchFamily="34" charset="0"/>
            </a:endParaRPr>
          </a:p>
        </p:txBody>
      </p:sp>
      <p:sp>
        <p:nvSpPr>
          <p:cNvPr id="50180" name="Text Placeholder 12"/>
          <p:cNvSpPr>
            <a:spLocks noGrp="1"/>
          </p:cNvSpPr>
          <p:nvPr>
            <p:ph type="body" sz="quarter" idx="13"/>
          </p:nvPr>
        </p:nvSpPr>
        <p:spPr>
          <a:xfrm>
            <a:off x="838200" y="2362200"/>
            <a:ext cx="6477000" cy="3657600"/>
          </a:xfrm>
        </p:spPr>
        <p:txBody>
          <a:bodyPr/>
          <a:lstStyle/>
          <a:p>
            <a:pPr marL="457200" indent="-457200" eaLnBrk="1" hangingPunct="1">
              <a:lnSpc>
                <a:spcPct val="80000"/>
              </a:lnSpc>
              <a:spcBef>
                <a:spcPct val="0"/>
              </a:spcBef>
              <a:buFontTx/>
              <a:buAutoNum type="arabicPeriod"/>
            </a:pPr>
            <a:r>
              <a:rPr lang="en-US" smtClean="0">
                <a:solidFill>
                  <a:srgbClr val="953735"/>
                </a:solidFill>
                <a:ea typeface="ＭＳ Ｐゴシック" pitchFamily="34" charset="-128"/>
              </a:rPr>
              <a:t>recognize transgression has occurred </a:t>
            </a:r>
          </a:p>
          <a:p>
            <a:pPr marL="457200" indent="-457200" eaLnBrk="1" hangingPunct="1">
              <a:spcBef>
                <a:spcPts val="600"/>
              </a:spcBef>
            </a:pPr>
            <a:r>
              <a:rPr lang="en-US" smtClean="0">
                <a:solidFill>
                  <a:srgbClr val="953735"/>
                </a:solidFill>
                <a:ea typeface="ＭＳ Ｐゴシック" pitchFamily="34" charset="-128"/>
              </a:rPr>
              <a:t>2.    manage transgression</a:t>
            </a:r>
          </a:p>
          <a:p>
            <a:pPr marL="571500" lvl="1" indent="-279400" eaLnBrk="1" hangingPunct="1">
              <a:lnSpc>
                <a:spcPct val="110000"/>
              </a:lnSpc>
              <a:spcBef>
                <a:spcPct val="0"/>
              </a:spcBef>
            </a:pPr>
            <a:r>
              <a:rPr lang="en-US" smtClean="0">
                <a:ea typeface="Times New Roman" pitchFamily="18" charset="0"/>
              </a:rPr>
              <a:t>Divert patient approaches discretely &amp; tactfully </a:t>
            </a:r>
          </a:p>
          <a:p>
            <a:pPr marL="571500" lvl="1" indent="-279400" eaLnBrk="1" hangingPunct="1">
              <a:lnSpc>
                <a:spcPct val="110000"/>
              </a:lnSpc>
              <a:spcBef>
                <a:spcPct val="0"/>
              </a:spcBef>
            </a:pPr>
            <a:r>
              <a:rPr lang="en-US" smtClean="0">
                <a:ea typeface="Times New Roman" pitchFamily="18" charset="0"/>
              </a:rPr>
              <a:t>Communicate &amp; document (e.g., letter) with supervisor</a:t>
            </a:r>
          </a:p>
          <a:p>
            <a:pPr marL="571500" lvl="1" indent="-279400" eaLnBrk="1" hangingPunct="1">
              <a:lnSpc>
                <a:spcPct val="80000"/>
              </a:lnSpc>
              <a:buFont typeface="Arial" pitchFamily="34" charset="0"/>
              <a:buNone/>
            </a:pPr>
            <a:endParaRPr lang="en-US" smtClean="0">
              <a:ea typeface="Times New Roman" pitchFamily="18" charset="0"/>
            </a:endParaRPr>
          </a:p>
          <a:p>
            <a:pPr marL="457200" indent="-457200" eaLnBrk="1" hangingPunct="1">
              <a:lnSpc>
                <a:spcPct val="80000"/>
              </a:lnSpc>
              <a:spcBef>
                <a:spcPct val="0"/>
              </a:spcBef>
            </a:pPr>
            <a:r>
              <a:rPr lang="en-US" smtClean="0">
                <a:solidFill>
                  <a:srgbClr val="953735"/>
                </a:solidFill>
                <a:ea typeface="ＭＳ Ｐゴシック" pitchFamily="34" charset="-128"/>
              </a:rPr>
              <a:t>3.   prevent future transgression </a:t>
            </a:r>
          </a:p>
          <a:p>
            <a:pPr marL="571500" lvl="1" indent="-279400" eaLnBrk="1" hangingPunct="1">
              <a:lnSpc>
                <a:spcPct val="110000"/>
              </a:lnSpc>
              <a:spcBef>
                <a:spcPct val="0"/>
              </a:spcBef>
            </a:pPr>
            <a:r>
              <a:rPr lang="en-US" smtClean="0">
                <a:ea typeface="Times New Roman" pitchFamily="18" charset="0"/>
              </a:rPr>
              <a:t>Recognize early signs of transgression in your own &amp; patient</a:t>
            </a:r>
            <a:r>
              <a:rPr lang="ja-JP" altLang="en-US" smtClean="0">
                <a:ea typeface="ＭＳ Ｐゴシック" pitchFamily="34" charset="-128"/>
              </a:rPr>
              <a:t>’</a:t>
            </a:r>
            <a:r>
              <a:rPr lang="en-US" altLang="ja-JP" smtClean="0">
                <a:ea typeface="ＭＳ Ｐゴシック" pitchFamily="34" charset="-128"/>
              </a:rPr>
              <a:t>s behavior</a:t>
            </a:r>
          </a:p>
          <a:p>
            <a:pPr marL="571500" lvl="1" indent="-279400" eaLnBrk="1" hangingPunct="1">
              <a:lnSpc>
                <a:spcPct val="110000"/>
              </a:lnSpc>
              <a:spcBef>
                <a:spcPct val="0"/>
              </a:spcBef>
            </a:pPr>
            <a:r>
              <a:rPr lang="en-US" smtClean="0">
                <a:ea typeface="Times New Roman" pitchFamily="18" charset="0"/>
              </a:rPr>
              <a:t>Examine boundaries and methods of preventing transgression</a:t>
            </a:r>
          </a:p>
          <a:p>
            <a:pPr marL="457200" indent="-457200" eaLnBrk="1" hangingPunct="1">
              <a:spcBef>
                <a:spcPct val="0"/>
              </a:spcBef>
            </a:pPr>
            <a:endParaRPr lang="en-US" smtClean="0">
              <a:solidFill>
                <a:srgbClr val="953735"/>
              </a:solidFill>
              <a:ea typeface="ＭＳ Ｐゴシック" pitchFamily="34" charset="-128"/>
            </a:endParaRPr>
          </a:p>
        </p:txBody>
      </p:sp>
      <p:sp>
        <p:nvSpPr>
          <p:cNvPr id="30" name="TextBox 29"/>
          <p:cNvSpPr txBox="1"/>
          <p:nvPr/>
        </p:nvSpPr>
        <p:spPr>
          <a:xfrm>
            <a:off x="381000" y="1143000"/>
            <a:ext cx="6248400" cy="1446213"/>
          </a:xfrm>
          <a:prstGeom prst="rect">
            <a:avLst/>
          </a:prstGeom>
          <a:noFill/>
        </p:spPr>
        <p:txBody>
          <a:bodyPr lIns="182880" tIns="182880" rIns="182880" bIns="182880">
            <a:spAutoFit/>
          </a:bodyPr>
          <a:lstStyle/>
          <a:p>
            <a:pPr fontAlgn="auto">
              <a:spcBef>
                <a:spcPts val="0"/>
              </a:spcBef>
              <a:spcAft>
                <a:spcPts val="0"/>
              </a:spcAft>
              <a:defRPr/>
            </a:pPr>
            <a:r>
              <a:rPr lang="en-US">
                <a:solidFill>
                  <a:schemeClr val="accent2">
                    <a:lumMod val="75000"/>
                  </a:schemeClr>
                </a:solidFill>
                <a:latin typeface="+mn-lt"/>
                <a:ea typeface="+mn-ea"/>
              </a:rPr>
              <a:t>How can you manage </a:t>
            </a:r>
            <a:r>
              <a:rPr lang="en-US" b="1">
                <a:solidFill>
                  <a:schemeClr val="tx1">
                    <a:lumMod val="75000"/>
                    <a:lumOff val="25000"/>
                  </a:schemeClr>
                </a:solidFill>
                <a:latin typeface="+mn-lt"/>
                <a:ea typeface="+mn-ea"/>
              </a:rPr>
              <a:t>boundary transgression </a:t>
            </a:r>
            <a:r>
              <a:rPr lang="en-US">
                <a:solidFill>
                  <a:schemeClr val="accent2">
                    <a:lumMod val="75000"/>
                  </a:schemeClr>
                </a:solidFill>
                <a:latin typeface="+mn-lt"/>
                <a:ea typeface="+mn-ea"/>
              </a:rPr>
              <a:t>with a patient if it happens?</a:t>
            </a:r>
          </a:p>
          <a:p>
            <a:pPr fontAlgn="auto">
              <a:spcBef>
                <a:spcPts val="0"/>
              </a:spcBef>
              <a:spcAft>
                <a:spcPts val="0"/>
              </a:spcAft>
              <a:defRPr/>
            </a:pPr>
            <a:endParaRPr lang="en-US" sz="2200">
              <a:latin typeface="+mn-lt"/>
              <a:ea typeface="+mn-ea"/>
            </a:endParaRPr>
          </a:p>
        </p:txBody>
      </p:sp>
      <p:sp>
        <p:nvSpPr>
          <p:cNvPr id="31" name="Text Placeholder 16"/>
          <p:cNvSpPr txBox="1">
            <a:spLocks/>
          </p:cNvSpPr>
          <p:nvPr/>
        </p:nvSpPr>
        <p:spPr>
          <a:xfrm>
            <a:off x="304800" y="457200"/>
            <a:ext cx="6781800" cy="533400"/>
          </a:xfrm>
          <a:prstGeom prst="rect">
            <a:avLst/>
          </a:prstGeom>
        </p:spPr>
        <p:txBody>
          <a:bodyPr>
            <a:normAutofit/>
          </a:bodyPr>
          <a:lstStyle/>
          <a:p>
            <a:pPr fontAlgn="auto">
              <a:spcBef>
                <a:spcPts val="0"/>
              </a:spcBef>
              <a:spcAft>
                <a:spcPts val="600"/>
              </a:spcAft>
              <a:defRPr/>
            </a:pPr>
            <a:r>
              <a:rPr lang="en-US" sz="2000">
                <a:solidFill>
                  <a:schemeClr val="bg1">
                    <a:lumMod val="65000"/>
                  </a:schemeClr>
                </a:solidFill>
                <a:latin typeface="Times New Roman" pitchFamily="18" charset="0"/>
                <a:ea typeface="+mn-ea"/>
                <a:cs typeface="Times New Roman" pitchFamily="18" charset="0"/>
              </a:rPr>
              <a:t>appropriate patient relationships</a:t>
            </a:r>
          </a:p>
        </p:txBody>
      </p:sp>
      <p:sp>
        <p:nvSpPr>
          <p:cNvPr id="32" name="TextBox 31"/>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33" name="TextBox 32"/>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0185"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0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B8A8F2C-EE69-4FB1-9212-BF6643E56196}" type="slidenum">
              <a:rPr lang="en-US" sz="1100">
                <a:solidFill>
                  <a:schemeClr val="bg1"/>
                </a:solidFill>
                <a:latin typeface="Calibri" pitchFamily="34" charset="0"/>
              </a:rPr>
              <a:pPr algn="r" eaLnBrk="1" hangingPunct="1"/>
              <a:t>43</a:t>
            </a:fld>
            <a:endParaRPr lang="en-US" sz="1100">
              <a:solidFill>
                <a:schemeClr val="bg1"/>
              </a:solidFill>
              <a:latin typeface="Calibri" pitchFamily="34" charset="0"/>
            </a:endParaRPr>
          </a:p>
        </p:txBody>
      </p:sp>
      <p:sp>
        <p:nvSpPr>
          <p:cNvPr id="30" name="TextBox 29"/>
          <p:cNvSpPr txBox="1"/>
          <p:nvPr/>
        </p:nvSpPr>
        <p:spPr>
          <a:xfrm>
            <a:off x="685800" y="1143000"/>
            <a:ext cx="5562600" cy="1108075"/>
          </a:xfrm>
          <a:prstGeom prst="rect">
            <a:avLst/>
          </a:prstGeom>
          <a:noFill/>
        </p:spPr>
        <p:txBody>
          <a:bodyPr lIns="182880" tIns="182880" rIns="182880" bIns="182880">
            <a:spAutoFit/>
          </a:bodyPr>
          <a:lstStyle/>
          <a:p>
            <a:pPr fontAlgn="auto">
              <a:spcBef>
                <a:spcPts val="0"/>
              </a:spcBef>
              <a:spcAft>
                <a:spcPts val="0"/>
              </a:spcAft>
              <a:defRPr/>
            </a:pPr>
            <a:r>
              <a:rPr lang="en-US">
                <a:solidFill>
                  <a:schemeClr val="accent2">
                    <a:lumMod val="75000"/>
                  </a:schemeClr>
                </a:solidFill>
                <a:latin typeface="+mn-lt"/>
                <a:ea typeface="+mn-ea"/>
              </a:rPr>
              <a:t>How can you ensure your </a:t>
            </a:r>
            <a:r>
              <a:rPr lang="en-US" b="1">
                <a:solidFill>
                  <a:schemeClr val="tx1">
                    <a:lumMod val="75000"/>
                    <a:lumOff val="25000"/>
                  </a:schemeClr>
                </a:solidFill>
                <a:latin typeface="+mn-lt"/>
                <a:ea typeface="+mn-ea"/>
              </a:rPr>
              <a:t>appearance</a:t>
            </a:r>
            <a:r>
              <a:rPr lang="en-US">
                <a:solidFill>
                  <a:schemeClr val="accent2">
                    <a:lumMod val="75000"/>
                  </a:schemeClr>
                </a:solidFill>
                <a:latin typeface="+mn-lt"/>
                <a:ea typeface="+mn-ea"/>
              </a:rPr>
              <a:t> is appropriate?</a:t>
            </a:r>
            <a:endParaRPr lang="en-US" sz="2200">
              <a:solidFill>
                <a:schemeClr val="accent2">
                  <a:lumMod val="75000"/>
                </a:schemeClr>
              </a:solidFill>
              <a:latin typeface="+mn-lt"/>
              <a:ea typeface="+mn-ea"/>
            </a:endParaRPr>
          </a:p>
        </p:txBody>
      </p:sp>
      <p:sp>
        <p:nvSpPr>
          <p:cNvPr id="31" name="Text Placeholder 16"/>
          <p:cNvSpPr txBox="1">
            <a:spLocks/>
          </p:cNvSpPr>
          <p:nvPr/>
        </p:nvSpPr>
        <p:spPr>
          <a:xfrm>
            <a:off x="304800" y="457200"/>
            <a:ext cx="6781800" cy="533400"/>
          </a:xfrm>
          <a:prstGeom prst="rect">
            <a:avLst/>
          </a:prstGeom>
        </p:spPr>
        <p:txBody>
          <a:bodyPr>
            <a:normAutofit/>
          </a:bodyPr>
          <a:lstStyle/>
          <a:p>
            <a:pPr fontAlgn="auto">
              <a:spcBef>
                <a:spcPts val="0"/>
              </a:spcBef>
              <a:spcAft>
                <a:spcPts val="600"/>
              </a:spcAft>
              <a:defRPr/>
            </a:pPr>
            <a:r>
              <a:rPr lang="en-US" sz="2000">
                <a:solidFill>
                  <a:schemeClr val="bg1">
                    <a:lumMod val="65000"/>
                  </a:schemeClr>
                </a:solidFill>
                <a:latin typeface="Times New Roman" pitchFamily="18" charset="0"/>
                <a:ea typeface="+mn-ea"/>
                <a:cs typeface="Times New Roman" pitchFamily="18" charset="0"/>
              </a:rPr>
              <a:t>appropriate patient relationships</a:t>
            </a:r>
          </a:p>
        </p:txBody>
      </p:sp>
      <p:sp>
        <p:nvSpPr>
          <p:cNvPr id="32" name="TextBox 31"/>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2" name="Content Placeholder 27"/>
          <p:cNvSpPr>
            <a:spLocks noGrp="1"/>
          </p:cNvSpPr>
          <p:nvPr>
            <p:ph sz="quarter" idx="14"/>
          </p:nvPr>
        </p:nvSpPr>
        <p:spPr>
          <a:xfrm>
            <a:off x="914400" y="2514600"/>
            <a:ext cx="6553200" cy="3200400"/>
          </a:xfrm>
        </p:spPr>
        <p:txBody>
          <a:bodyPr rtlCol="0">
            <a:normAutofit fontScale="92500"/>
          </a:bodyPr>
          <a:lstStyle/>
          <a:p>
            <a:pPr indent="-274320" eaLnBrk="1" fontAlgn="auto" hangingPunct="1">
              <a:lnSpc>
                <a:spcPct val="80000"/>
              </a:lnSpc>
              <a:spcBef>
                <a:spcPts val="0"/>
              </a:spcBef>
              <a:defRPr/>
            </a:pPr>
            <a:r>
              <a:rPr lang="en-US" smtClean="0">
                <a:solidFill>
                  <a:schemeClr val="accent2">
                    <a:lumMod val="75000"/>
                  </a:schemeClr>
                </a:solidFill>
                <a:ea typeface="+mn-ea"/>
              </a:rPr>
              <a:t>consider your intent when you choosing your outfit</a:t>
            </a:r>
          </a:p>
          <a:p>
            <a:pPr indent="-274320" eaLnBrk="1" fontAlgn="auto" hangingPunct="1">
              <a:lnSpc>
                <a:spcPct val="80000"/>
              </a:lnSpc>
              <a:spcBef>
                <a:spcPts val="0"/>
              </a:spcBef>
              <a:defRPr/>
            </a:pPr>
            <a:endParaRPr lang="en-US" smtClean="0">
              <a:solidFill>
                <a:schemeClr val="tx1">
                  <a:lumMod val="85000"/>
                  <a:lumOff val="15000"/>
                </a:schemeClr>
              </a:solidFill>
              <a:ea typeface="+mn-ea"/>
            </a:endParaRPr>
          </a:p>
          <a:p>
            <a:pPr indent="-274320" eaLnBrk="1" fontAlgn="auto" hangingPunct="1">
              <a:lnSpc>
                <a:spcPct val="80000"/>
              </a:lnSpc>
              <a:spcBef>
                <a:spcPts val="0"/>
              </a:spcBef>
              <a:defRPr/>
            </a:pPr>
            <a:r>
              <a:rPr lang="en-US" smtClean="0">
                <a:solidFill>
                  <a:schemeClr val="accent2">
                    <a:lumMod val="75000"/>
                  </a:schemeClr>
                </a:solidFill>
                <a:ea typeface="+mn-ea"/>
              </a:rPr>
              <a:t>attire should not embarrass or distance patient</a:t>
            </a:r>
          </a:p>
          <a:p>
            <a:pPr lvl="1" eaLnBrk="1" fontAlgn="auto" hangingPunct="1">
              <a:lnSpc>
                <a:spcPct val="80000"/>
              </a:lnSpc>
              <a:spcAft>
                <a:spcPts val="0"/>
              </a:spcAft>
              <a:defRPr/>
            </a:pPr>
            <a:r>
              <a:rPr lang="en-US" smtClean="0">
                <a:solidFill>
                  <a:schemeClr val="tx1">
                    <a:lumMod val="85000"/>
                    <a:lumOff val="15000"/>
                  </a:schemeClr>
                </a:solidFill>
                <a:ea typeface="+mn-ea"/>
              </a:rPr>
              <a:t>ensure your attire is clean</a:t>
            </a:r>
          </a:p>
          <a:p>
            <a:pPr lvl="1" eaLnBrk="1" fontAlgn="auto" hangingPunct="1">
              <a:lnSpc>
                <a:spcPct val="80000"/>
              </a:lnSpc>
              <a:spcAft>
                <a:spcPts val="0"/>
              </a:spcAft>
              <a:defRPr/>
            </a:pPr>
            <a:r>
              <a:rPr lang="en-US" smtClean="0">
                <a:solidFill>
                  <a:schemeClr val="tx1">
                    <a:lumMod val="85000"/>
                    <a:lumOff val="15000"/>
                  </a:schemeClr>
                </a:solidFill>
                <a:ea typeface="+mn-ea"/>
              </a:rPr>
              <a:t>avoid under-dressing (torn, tight, short, revealing)</a:t>
            </a:r>
          </a:p>
          <a:p>
            <a:pPr lvl="1" eaLnBrk="1" fontAlgn="auto" hangingPunct="1">
              <a:lnSpc>
                <a:spcPct val="80000"/>
              </a:lnSpc>
              <a:spcAft>
                <a:spcPts val="0"/>
              </a:spcAft>
              <a:defRPr/>
            </a:pPr>
            <a:r>
              <a:rPr lang="en-US" smtClean="0">
                <a:solidFill>
                  <a:schemeClr val="tx1">
                    <a:lumMod val="85000"/>
                    <a:lumOff val="15000"/>
                  </a:schemeClr>
                </a:solidFill>
                <a:ea typeface="+mn-ea"/>
              </a:rPr>
              <a:t>avoid over-dressing (e.g.,very expensive clothes)</a:t>
            </a:r>
          </a:p>
          <a:p>
            <a:pPr lvl="1" eaLnBrk="1" fontAlgn="auto" hangingPunct="1">
              <a:lnSpc>
                <a:spcPct val="80000"/>
              </a:lnSpc>
              <a:spcAft>
                <a:spcPts val="0"/>
              </a:spcAft>
              <a:defRPr/>
            </a:pPr>
            <a:endParaRPr lang="en-US" smtClean="0">
              <a:solidFill>
                <a:schemeClr val="tx1">
                  <a:lumMod val="85000"/>
                  <a:lumOff val="15000"/>
                </a:schemeClr>
              </a:solidFill>
              <a:ea typeface="+mn-ea"/>
            </a:endParaRPr>
          </a:p>
          <a:p>
            <a:pPr indent="-274320" eaLnBrk="1" fontAlgn="auto" hangingPunct="1">
              <a:lnSpc>
                <a:spcPct val="80000"/>
              </a:lnSpc>
              <a:spcBef>
                <a:spcPts val="0"/>
              </a:spcBef>
              <a:defRPr/>
            </a:pPr>
            <a:r>
              <a:rPr lang="en-US" smtClean="0">
                <a:solidFill>
                  <a:schemeClr val="accent2">
                    <a:lumMod val="75000"/>
                  </a:schemeClr>
                </a:solidFill>
                <a:ea typeface="+mn-ea"/>
              </a:rPr>
              <a:t>avoid fragrances </a:t>
            </a:r>
          </a:p>
          <a:p>
            <a:pPr lvl="1" eaLnBrk="1" fontAlgn="auto" hangingPunct="1">
              <a:lnSpc>
                <a:spcPct val="80000"/>
              </a:lnSpc>
              <a:spcAft>
                <a:spcPts val="0"/>
              </a:spcAft>
              <a:defRPr/>
            </a:pPr>
            <a:r>
              <a:rPr lang="en-US" smtClean="0">
                <a:solidFill>
                  <a:schemeClr val="tx1">
                    <a:lumMod val="85000"/>
                    <a:lumOff val="15000"/>
                  </a:schemeClr>
                </a:solidFill>
                <a:ea typeface="+mn-ea"/>
              </a:rPr>
              <a:t>may trigger asthma, allergy, migraine headache</a:t>
            </a:r>
          </a:p>
          <a:p>
            <a:pPr indent="-274320" eaLnBrk="1" fontAlgn="auto" hangingPunct="1">
              <a:spcBef>
                <a:spcPts val="0"/>
              </a:spcBef>
              <a:defRPr/>
            </a:pPr>
            <a:endParaRPr lang="en-US">
              <a:solidFill>
                <a:schemeClr val="tx1">
                  <a:lumMod val="85000"/>
                  <a:lumOff val="15000"/>
                </a:schemeClr>
              </a:solidFill>
              <a:ea typeface="+mn-ea"/>
            </a:endParaRPr>
          </a:p>
        </p:txBody>
      </p:sp>
      <p:sp>
        <p:nvSpPr>
          <p:cNvPr id="14" name="TextBox 13"/>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120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51210" name="Picture 12" descr="IMG_1465"/>
          <p:cNvPicPr>
            <a:picLocks noChangeAspect="1" noChangeArrowheads="1"/>
          </p:cNvPicPr>
          <p:nvPr/>
        </p:nvPicPr>
        <p:blipFill>
          <a:blip r:embed="rId10">
            <a:extLst>
              <a:ext uri="{28A0092B-C50C-407E-A947-70E740481C1C}">
                <a14:useLocalDpi xmlns:a14="http://schemas.microsoft.com/office/drawing/2010/main" val="0"/>
              </a:ext>
            </a:extLst>
          </a:blip>
          <a:srcRect l="23622" t="4724" r="30315" b="32283"/>
          <a:stretch>
            <a:fillRect/>
          </a:stretch>
        </p:blipFill>
        <p:spPr bwMode="auto">
          <a:xfrm>
            <a:off x="6172200" y="914400"/>
            <a:ext cx="1411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Text Box 13"/>
          <p:cNvSpPr txBox="1">
            <a:spLocks noChangeArrowheads="1"/>
          </p:cNvSpPr>
          <p:nvPr/>
        </p:nvSpPr>
        <p:spPr bwMode="auto">
          <a:xfrm>
            <a:off x="6591300" y="1371600"/>
            <a:ext cx="495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400">
                <a:solidFill>
                  <a:srgbClr val="E4F3F8"/>
                </a:solidFill>
                <a:latin typeface="Arial" charset="0"/>
                <a:ea typeface="ＭＳ Ｐゴシック"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222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765E93A-9B04-443E-BB5F-BA24CF23096D}" type="slidenum">
              <a:rPr lang="en-US" sz="1100">
                <a:solidFill>
                  <a:schemeClr val="bg1"/>
                </a:solidFill>
                <a:latin typeface="Calibri" pitchFamily="34" charset="0"/>
              </a:rPr>
              <a:pPr algn="r" eaLnBrk="1" hangingPunct="1"/>
              <a:t>44</a:t>
            </a:fld>
            <a:endParaRPr lang="en-US" sz="1100">
              <a:solidFill>
                <a:schemeClr val="bg1"/>
              </a:solidFill>
              <a:latin typeface="Calibri" pitchFamily="34" charset="0"/>
            </a:endParaRPr>
          </a:p>
        </p:txBody>
      </p:sp>
      <p:sp>
        <p:nvSpPr>
          <p:cNvPr id="30" name="TextBox 29"/>
          <p:cNvSpPr txBox="1"/>
          <p:nvPr/>
        </p:nvSpPr>
        <p:spPr>
          <a:xfrm>
            <a:off x="685800" y="1143000"/>
            <a:ext cx="5562600" cy="1108075"/>
          </a:xfrm>
          <a:prstGeom prst="rect">
            <a:avLst/>
          </a:prstGeom>
          <a:noFill/>
        </p:spPr>
        <p:txBody>
          <a:bodyPr lIns="182880" tIns="182880" rIns="182880" bIns="182880">
            <a:spAutoFit/>
          </a:bodyPr>
          <a:lstStyle/>
          <a:p>
            <a:pPr fontAlgn="auto">
              <a:spcBef>
                <a:spcPts val="0"/>
              </a:spcBef>
              <a:spcAft>
                <a:spcPts val="0"/>
              </a:spcAft>
              <a:defRPr/>
            </a:pPr>
            <a:r>
              <a:rPr lang="en-US">
                <a:solidFill>
                  <a:schemeClr val="accent2">
                    <a:lumMod val="75000"/>
                  </a:schemeClr>
                </a:solidFill>
                <a:latin typeface="+mn-lt"/>
                <a:ea typeface="+mn-ea"/>
              </a:rPr>
              <a:t>How can you ensure your </a:t>
            </a:r>
            <a:r>
              <a:rPr lang="en-US" b="1">
                <a:solidFill>
                  <a:schemeClr val="tx1">
                    <a:lumMod val="75000"/>
                    <a:lumOff val="25000"/>
                  </a:schemeClr>
                </a:solidFill>
                <a:latin typeface="+mn-lt"/>
                <a:ea typeface="+mn-ea"/>
              </a:rPr>
              <a:t>language</a:t>
            </a:r>
            <a:r>
              <a:rPr lang="en-US">
                <a:solidFill>
                  <a:schemeClr val="accent2">
                    <a:lumMod val="75000"/>
                  </a:schemeClr>
                </a:solidFill>
                <a:latin typeface="+mn-lt"/>
                <a:ea typeface="+mn-ea"/>
              </a:rPr>
              <a:t> with the patient is appropriate?</a:t>
            </a:r>
            <a:endParaRPr lang="en-US" sz="2200">
              <a:solidFill>
                <a:schemeClr val="accent2">
                  <a:lumMod val="75000"/>
                </a:schemeClr>
              </a:solidFill>
              <a:latin typeface="+mn-lt"/>
              <a:ea typeface="+mn-ea"/>
            </a:endParaRPr>
          </a:p>
        </p:txBody>
      </p:sp>
      <p:sp>
        <p:nvSpPr>
          <p:cNvPr id="31" name="Text Placeholder 16"/>
          <p:cNvSpPr txBox="1">
            <a:spLocks/>
          </p:cNvSpPr>
          <p:nvPr/>
        </p:nvSpPr>
        <p:spPr>
          <a:xfrm>
            <a:off x="304800" y="457200"/>
            <a:ext cx="6781800" cy="533400"/>
          </a:xfrm>
          <a:prstGeom prst="rect">
            <a:avLst/>
          </a:prstGeom>
        </p:spPr>
        <p:txBody>
          <a:bodyPr>
            <a:normAutofit/>
          </a:bodyPr>
          <a:lstStyle/>
          <a:p>
            <a:pPr fontAlgn="auto">
              <a:spcBef>
                <a:spcPts val="0"/>
              </a:spcBef>
              <a:spcAft>
                <a:spcPts val="600"/>
              </a:spcAft>
              <a:defRPr/>
            </a:pPr>
            <a:r>
              <a:rPr lang="en-US" sz="2000">
                <a:solidFill>
                  <a:schemeClr val="bg1">
                    <a:lumMod val="65000"/>
                  </a:schemeClr>
                </a:solidFill>
                <a:latin typeface="Times New Roman" pitchFamily="18" charset="0"/>
                <a:ea typeface="+mn-ea"/>
                <a:cs typeface="Times New Roman" pitchFamily="18" charset="0"/>
              </a:rPr>
              <a:t>appropriate patient relationships</a:t>
            </a:r>
          </a:p>
        </p:txBody>
      </p:sp>
      <p:sp>
        <p:nvSpPr>
          <p:cNvPr id="32" name="TextBox 31"/>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52231" name="Content Placeholder 27"/>
          <p:cNvSpPr>
            <a:spLocks noGrp="1"/>
          </p:cNvSpPr>
          <p:nvPr>
            <p:ph sz="quarter" idx="14"/>
          </p:nvPr>
        </p:nvSpPr>
        <p:spPr>
          <a:xfrm>
            <a:off x="914400" y="2362200"/>
            <a:ext cx="6553200" cy="3937000"/>
          </a:xfrm>
        </p:spPr>
        <p:txBody>
          <a:bodyPr/>
          <a:lstStyle/>
          <a:p>
            <a:pPr eaLnBrk="1" hangingPunct="1">
              <a:lnSpc>
                <a:spcPct val="90000"/>
              </a:lnSpc>
              <a:spcAft>
                <a:spcPts val="1200"/>
              </a:spcAft>
            </a:pPr>
            <a:r>
              <a:rPr lang="en-US" sz="2000" smtClean="0">
                <a:solidFill>
                  <a:srgbClr val="254061"/>
                </a:solidFill>
                <a:ea typeface="ＭＳ Ｐゴシック" pitchFamily="34" charset="-128"/>
              </a:rPr>
              <a:t>Address the patients formally (Mr., Mrs., Ms.) unless they offer informal address</a:t>
            </a:r>
          </a:p>
          <a:p>
            <a:pPr eaLnBrk="1" hangingPunct="1">
              <a:lnSpc>
                <a:spcPct val="90000"/>
              </a:lnSpc>
              <a:spcAft>
                <a:spcPts val="1200"/>
              </a:spcAft>
            </a:pPr>
            <a:r>
              <a:rPr lang="en-US" sz="2000" smtClean="0">
                <a:solidFill>
                  <a:srgbClr val="254061"/>
                </a:solidFill>
                <a:ea typeface="ＭＳ Ｐゴシック" pitchFamily="34" charset="-128"/>
              </a:rPr>
              <a:t>Avoid overly-familiar address, e.g., </a:t>
            </a:r>
            <a:r>
              <a:rPr lang="en-US" altLang="en-US" sz="2000" smtClean="0">
                <a:solidFill>
                  <a:srgbClr val="254061"/>
                </a:solidFill>
                <a:ea typeface="ＭＳ Ｐゴシック" pitchFamily="34" charset="-128"/>
              </a:rPr>
              <a:t>“</a:t>
            </a:r>
            <a:r>
              <a:rPr lang="en-US" altLang="ja-JP" sz="2000" smtClean="0">
                <a:solidFill>
                  <a:srgbClr val="254061"/>
                </a:solidFill>
                <a:ea typeface="ＭＳ Ｐゴシック" pitchFamily="34" charset="-128"/>
              </a:rPr>
              <a:t>dear,” “honey</a:t>
            </a:r>
            <a:r>
              <a:rPr lang="ja-JP" altLang="en-US" sz="2000" smtClean="0">
                <a:solidFill>
                  <a:srgbClr val="254061"/>
                </a:solidFill>
                <a:ea typeface="ＭＳ Ｐゴシック" pitchFamily="34" charset="-128"/>
              </a:rPr>
              <a:t>”</a:t>
            </a:r>
            <a:endParaRPr lang="en-US" altLang="ja-JP" sz="2000" smtClean="0">
              <a:solidFill>
                <a:srgbClr val="254061"/>
              </a:solidFill>
              <a:ea typeface="ＭＳ Ｐゴシック" pitchFamily="34" charset="-128"/>
            </a:endParaRPr>
          </a:p>
          <a:p>
            <a:pPr eaLnBrk="1" hangingPunct="1">
              <a:lnSpc>
                <a:spcPct val="90000"/>
              </a:lnSpc>
              <a:spcAft>
                <a:spcPts val="1200"/>
              </a:spcAft>
            </a:pPr>
            <a:r>
              <a:rPr lang="en-US" sz="2000" smtClean="0">
                <a:solidFill>
                  <a:srgbClr val="254061"/>
                </a:solidFill>
                <a:ea typeface="ＭＳ Ｐゴシック" pitchFamily="34" charset="-128"/>
              </a:rPr>
              <a:t>Avoid jargon and condescending language: offer explanations at the patient</a:t>
            </a:r>
            <a:r>
              <a:rPr lang="en-US" altLang="en-US" sz="2000" smtClean="0">
                <a:solidFill>
                  <a:srgbClr val="254061"/>
                </a:solidFill>
                <a:ea typeface="ＭＳ Ｐゴシック" pitchFamily="34" charset="-128"/>
              </a:rPr>
              <a:t>’</a:t>
            </a:r>
            <a:r>
              <a:rPr lang="en-US" altLang="ja-JP" sz="2000" smtClean="0">
                <a:solidFill>
                  <a:srgbClr val="254061"/>
                </a:solidFill>
                <a:ea typeface="ＭＳ Ｐゴシック" pitchFamily="34" charset="-128"/>
              </a:rPr>
              <a:t>s level but not below it</a:t>
            </a:r>
          </a:p>
          <a:p>
            <a:pPr eaLnBrk="1" hangingPunct="1">
              <a:lnSpc>
                <a:spcPct val="90000"/>
              </a:lnSpc>
              <a:spcAft>
                <a:spcPts val="1200"/>
              </a:spcAft>
            </a:pPr>
            <a:r>
              <a:rPr lang="en-US" sz="2000" smtClean="0">
                <a:solidFill>
                  <a:srgbClr val="254061"/>
                </a:solidFill>
                <a:ea typeface="ＭＳ Ｐゴシック" pitchFamily="34" charset="-128"/>
              </a:rPr>
              <a:t>Be sensitive to the patient</a:t>
            </a:r>
            <a:r>
              <a:rPr lang="en-US" altLang="en-US" sz="2000" smtClean="0">
                <a:solidFill>
                  <a:srgbClr val="254061"/>
                </a:solidFill>
                <a:ea typeface="ＭＳ Ｐゴシック" pitchFamily="34" charset="-128"/>
              </a:rPr>
              <a:t>’</a:t>
            </a:r>
            <a:r>
              <a:rPr lang="en-US" altLang="ja-JP" sz="2000" smtClean="0">
                <a:solidFill>
                  <a:srgbClr val="254061"/>
                </a:solidFill>
                <a:ea typeface="ＭＳ Ｐゴシック" pitchFamily="34" charset="-128"/>
              </a:rPr>
              <a:t>s state of mind, e.g., how anxiety can affect the patient’s responses</a:t>
            </a:r>
          </a:p>
          <a:p>
            <a:pPr eaLnBrk="1" hangingPunct="1">
              <a:lnSpc>
                <a:spcPct val="90000"/>
              </a:lnSpc>
              <a:spcAft>
                <a:spcPts val="1200"/>
              </a:spcAft>
            </a:pPr>
            <a:r>
              <a:rPr lang="en-US" sz="2000" smtClean="0">
                <a:solidFill>
                  <a:srgbClr val="254061"/>
                </a:solidFill>
                <a:ea typeface="ＭＳ Ｐゴシック" pitchFamily="34" charset="-128"/>
              </a:rPr>
              <a:t>Be careful about the impact of humor: not everyone will </a:t>
            </a:r>
            <a:r>
              <a:rPr lang="ja-JP" altLang="en-US" sz="2000" smtClean="0">
                <a:solidFill>
                  <a:srgbClr val="254061"/>
                </a:solidFill>
                <a:ea typeface="ＭＳ Ｐゴシック" pitchFamily="34" charset="-128"/>
              </a:rPr>
              <a:t>“</a:t>
            </a:r>
            <a:r>
              <a:rPr lang="en-US" altLang="ja-JP" sz="2000" smtClean="0">
                <a:solidFill>
                  <a:srgbClr val="254061"/>
                </a:solidFill>
                <a:ea typeface="ＭＳ Ｐゴシック" pitchFamily="34" charset="-128"/>
              </a:rPr>
              <a:t>get it” or respond as you intended</a:t>
            </a:r>
          </a:p>
          <a:p>
            <a:pPr eaLnBrk="1" hangingPunct="1">
              <a:lnSpc>
                <a:spcPct val="90000"/>
              </a:lnSpc>
            </a:pPr>
            <a:endParaRPr lang="en-US" smtClean="0">
              <a:ea typeface="ＭＳ Ｐゴシック" pitchFamily="34" charset="-128"/>
            </a:endParaRPr>
          </a:p>
        </p:txBody>
      </p:sp>
      <p:sp>
        <p:nvSpPr>
          <p:cNvPr id="13" name="TextBox 12"/>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223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251" name="Content Placeholder 30"/>
          <p:cNvSpPr>
            <a:spLocks noGrp="1"/>
          </p:cNvSpPr>
          <p:nvPr>
            <p:ph idx="1"/>
          </p:nvPr>
        </p:nvSpPr>
        <p:spPr>
          <a:xfrm>
            <a:off x="914400" y="2590800"/>
            <a:ext cx="6553200" cy="3048000"/>
          </a:xfrm>
        </p:spPr>
        <p:txBody>
          <a:bodyPr/>
          <a:lstStyle/>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You discuss the game with the other resident, while ignoring the patient</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You ignore the other resident and concentrate on watching the patient procedure</a:t>
            </a:r>
          </a:p>
          <a:p>
            <a:pPr eaLnBrk="1" hangingPunct="1">
              <a:spcBef>
                <a:spcPct val="0"/>
              </a:spcBef>
              <a:buFont typeface="Times New Roman" pitchFamily="18" charset="0"/>
              <a:buAutoNum type="alphaUcPeriod"/>
            </a:pPr>
            <a:r>
              <a:rPr lang="en-US" smtClean="0">
                <a:solidFill>
                  <a:srgbClr val="404040"/>
                </a:solidFill>
                <a:ea typeface="ＭＳ Ｐゴシック" pitchFamily="34" charset="-128"/>
              </a:rPr>
              <a:t>You respond to the other resident, but involve the patient in the discussion, ready to change the subject if the patient is not interested</a:t>
            </a:r>
          </a:p>
        </p:txBody>
      </p:sp>
      <p:sp>
        <p:nvSpPr>
          <p:cNvPr id="32" name="Text Placeholder 31"/>
          <p:cNvSpPr>
            <a:spLocks noGrp="1"/>
          </p:cNvSpPr>
          <p:nvPr>
            <p:ph type="body" sz="quarter" idx="13"/>
          </p:nvPr>
        </p:nvSpPr>
        <p:spPr>
          <a:xfrm>
            <a:off x="990600" y="1143000"/>
            <a:ext cx="6858000" cy="1371600"/>
          </a:xfrm>
        </p:spPr>
        <p:txBody>
          <a:bodyPr rtlCol="0">
            <a:normAutofit/>
          </a:bodyPr>
          <a:lstStyle/>
          <a:p>
            <a:pPr eaLnBrk="1" fontAlgn="auto" hangingPunct="1">
              <a:defRPr/>
            </a:pPr>
            <a:r>
              <a:rPr lang="en-US" smtClean="0">
                <a:ea typeface="+mn-ea"/>
              </a:rPr>
              <a:t>During an US-guided breast biopsy, a colleague asks you if you watched the game the previous night. </a:t>
            </a:r>
          </a:p>
          <a:p>
            <a:pPr eaLnBrk="1" fontAlgn="auto" hangingPunct="1">
              <a:defRPr/>
            </a:pPr>
            <a:r>
              <a:rPr lang="en-US" smtClean="0">
                <a:solidFill>
                  <a:schemeClr val="tx1"/>
                </a:solidFill>
                <a:ea typeface="+mn-ea"/>
              </a:rPr>
              <a:t>How would you respond?</a:t>
            </a:r>
          </a:p>
          <a:p>
            <a:pPr eaLnBrk="1" fontAlgn="auto" hangingPunct="1">
              <a:defRPr/>
            </a:pPr>
            <a:endParaRPr lang="en-US" smtClean="0">
              <a:ea typeface="+mn-ea"/>
            </a:endParaRPr>
          </a:p>
          <a:p>
            <a:pPr eaLnBrk="1" fontAlgn="auto" hangingPunct="1">
              <a:defRPr/>
            </a:pPr>
            <a:endParaRPr lang="en-US">
              <a:ea typeface="+mn-ea"/>
            </a:endParaRPr>
          </a:p>
        </p:txBody>
      </p:sp>
      <p:sp>
        <p:nvSpPr>
          <p:cNvPr id="5325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E44A95B-2E27-4890-BFFE-BD12950EE736}" type="slidenum">
              <a:rPr lang="en-US" sz="1100">
                <a:solidFill>
                  <a:schemeClr val="bg1"/>
                </a:solidFill>
                <a:latin typeface="Calibri" pitchFamily="34" charset="0"/>
              </a:rPr>
              <a:pPr algn="r" eaLnBrk="1" hangingPunct="1"/>
              <a:t>45</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35" name="Oval 34"/>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10</a:t>
            </a:r>
          </a:p>
          <a:p>
            <a:pPr algn="ctr" fontAlgn="auto">
              <a:spcBef>
                <a:spcPts val="0"/>
              </a:spcBef>
              <a:spcAft>
                <a:spcPts val="1200"/>
              </a:spcAft>
              <a:defRPr/>
            </a:pPr>
            <a:endParaRPr lang="en-US" sz="1400">
              <a:ea typeface="+mn-ea"/>
              <a:cs typeface="Arial" pitchFamily="34" charset="0"/>
            </a:endParaRPr>
          </a:p>
        </p:txBody>
      </p:sp>
      <p:sp>
        <p:nvSpPr>
          <p:cNvPr id="36" name="TextBox 35"/>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3257"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275" name="Text Placeholder 31"/>
          <p:cNvSpPr>
            <a:spLocks noGrp="1"/>
          </p:cNvSpPr>
          <p:nvPr>
            <p:ph type="body" sz="quarter" idx="13"/>
          </p:nvPr>
        </p:nvSpPr>
        <p:spPr>
          <a:xfrm>
            <a:off x="990600" y="1143000"/>
            <a:ext cx="6019800" cy="1600200"/>
          </a:xfrm>
        </p:spPr>
        <p:txBody>
          <a:bodyPr/>
          <a:lstStyle/>
          <a:p>
            <a:pPr eaLnBrk="1" hangingPunct="1">
              <a:spcBef>
                <a:spcPct val="0"/>
              </a:spcBef>
            </a:pPr>
            <a:r>
              <a:rPr lang="en-US" smtClean="0">
                <a:solidFill>
                  <a:srgbClr val="953735"/>
                </a:solidFill>
                <a:ea typeface="ＭＳ Ｐゴシック" pitchFamily="34" charset="-128"/>
              </a:rPr>
              <a:t>Correct answer is </a:t>
            </a: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C</a:t>
            </a:r>
            <a:r>
              <a:rPr lang="ja-JP" altLang="en-US" smtClean="0">
                <a:solidFill>
                  <a:srgbClr val="953735"/>
                </a:solidFill>
                <a:ea typeface="ＭＳ Ｐゴシック" pitchFamily="34" charset="-128"/>
              </a:rPr>
              <a:t>”</a:t>
            </a:r>
            <a:endParaRPr lang="en-US" altLang="ja-JP" smtClean="0">
              <a:solidFill>
                <a:srgbClr val="953735"/>
              </a:solidFill>
              <a:ea typeface="ＭＳ Ｐゴシック" pitchFamily="34" charset="-128"/>
            </a:endParaRPr>
          </a:p>
          <a:p>
            <a:pPr eaLnBrk="1" hangingPunct="1">
              <a:spcBef>
                <a:spcPct val="0"/>
              </a:spcBef>
            </a:pPr>
            <a:r>
              <a:rPr lang="en-US" sz="2000" i="1" smtClean="0">
                <a:solidFill>
                  <a:srgbClr val="953735"/>
                </a:solidFill>
                <a:ea typeface="ＭＳ Ｐゴシック" pitchFamily="34" charset="-128"/>
              </a:rPr>
              <a:t>You can respond to the other resident, but involve the patient in the discussion, ready to change the subject if the patient is not interested. </a:t>
            </a:r>
            <a:endParaRPr lang="en-US" sz="2000" i="1" smtClean="0">
              <a:solidFill>
                <a:schemeClr val="tx1"/>
              </a:solidFill>
              <a:ea typeface="ＭＳ Ｐゴシック" pitchFamily="34" charset="-128"/>
            </a:endParaRPr>
          </a:p>
          <a:p>
            <a:pPr eaLnBrk="1" hangingPunct="1">
              <a:spcBef>
                <a:spcPct val="0"/>
              </a:spcBef>
            </a:pPr>
            <a:endParaRPr lang="en-US" smtClean="0">
              <a:solidFill>
                <a:srgbClr val="953735"/>
              </a:solidFill>
              <a:ea typeface="ＭＳ Ｐゴシック" pitchFamily="34" charset="-128"/>
            </a:endParaRPr>
          </a:p>
          <a:p>
            <a:pPr eaLnBrk="1" hangingPunct="1">
              <a:spcBef>
                <a:spcPct val="0"/>
              </a:spcBef>
            </a:pPr>
            <a:endParaRPr lang="en-US" smtClean="0">
              <a:solidFill>
                <a:srgbClr val="953735"/>
              </a:solidFill>
              <a:ea typeface="ＭＳ Ｐゴシック" pitchFamily="34" charset="-128"/>
            </a:endParaRPr>
          </a:p>
        </p:txBody>
      </p:sp>
      <p:sp>
        <p:nvSpPr>
          <p:cNvPr id="54276"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D191D77-2CDC-4133-AC48-49B787B446FB}" type="slidenum">
              <a:rPr lang="en-US" sz="1100">
                <a:solidFill>
                  <a:schemeClr val="bg1"/>
                </a:solidFill>
                <a:latin typeface="Calibri" pitchFamily="34" charset="0"/>
              </a:rPr>
              <a:pPr algn="r" eaLnBrk="1" hangingPunct="1"/>
              <a:t>46</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35" name="Oval 34"/>
          <p:cNvSpPr>
            <a:spLocks noChangeArrowheads="1"/>
          </p:cNvSpPr>
          <p:nvPr/>
        </p:nvSpPr>
        <p:spPr bwMode="auto">
          <a:xfrm>
            <a:off x="228600" y="8255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10</a:t>
            </a:r>
          </a:p>
          <a:p>
            <a:pPr algn="ctr" fontAlgn="auto">
              <a:spcBef>
                <a:spcPts val="0"/>
              </a:spcBef>
              <a:spcAft>
                <a:spcPts val="1200"/>
              </a:spcAft>
              <a:defRPr/>
            </a:pPr>
            <a:endParaRPr lang="en-US" sz="1400">
              <a:ea typeface="+mn-ea"/>
              <a:cs typeface="Arial" pitchFamily="34" charset="0"/>
            </a:endParaRPr>
          </a:p>
        </p:txBody>
      </p:sp>
      <p:sp>
        <p:nvSpPr>
          <p:cNvPr id="36" name="TextBox 35"/>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4280" name="Rectangle 12"/>
          <p:cNvSpPr>
            <a:spLocks noChangeArrowheads="1"/>
          </p:cNvSpPr>
          <p:nvPr/>
        </p:nvSpPr>
        <p:spPr bwMode="auto">
          <a:xfrm>
            <a:off x="1028700" y="2895600"/>
            <a:ext cx="59817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indent="-457200">
              <a:lnSpc>
                <a:spcPct val="80000"/>
              </a:lnSpc>
            </a:pPr>
            <a:r>
              <a:rPr lang="en-US" sz="2000">
                <a:latin typeface="Times New Roman" pitchFamily="18" charset="0"/>
              </a:rPr>
              <a:t>Be sensitive to the patient</a:t>
            </a:r>
            <a:r>
              <a:rPr lang="en-US" altLang="en-US" sz="2000">
                <a:latin typeface="Times New Roman" pitchFamily="18" charset="0"/>
              </a:rPr>
              <a:t>’</a:t>
            </a:r>
            <a:r>
              <a:rPr lang="en-US" altLang="ja-JP" sz="2000">
                <a:latin typeface="Times New Roman" pitchFamily="18" charset="0"/>
              </a:rPr>
              <a:t>s comfort and peace of mind. </a:t>
            </a:r>
            <a:r>
              <a:rPr lang="en-US" altLang="ja-JP" sz="2200">
                <a:solidFill>
                  <a:srgbClr val="404040"/>
                </a:solidFill>
                <a:latin typeface="Times New Roman" pitchFamily="18" charset="0"/>
              </a:rPr>
              <a:t> </a:t>
            </a:r>
          </a:p>
          <a:p>
            <a:pPr marL="0" lvl="1" indent="-457200">
              <a:lnSpc>
                <a:spcPct val="80000"/>
              </a:lnSpc>
            </a:pPr>
            <a:endParaRPr lang="en-US" sz="2200">
              <a:solidFill>
                <a:srgbClr val="404040"/>
              </a:solidFill>
              <a:latin typeface="Times New Roman" pitchFamily="18" charset="0"/>
            </a:endParaRPr>
          </a:p>
          <a:p>
            <a:pPr marL="515938" lvl="3" indent="-233363">
              <a:spcAft>
                <a:spcPts val="600"/>
              </a:spcAft>
              <a:buFont typeface="Arial" pitchFamily="34" charset="0"/>
              <a:buChar char="•"/>
            </a:pPr>
            <a:r>
              <a:rPr lang="en-US" sz="2000">
                <a:solidFill>
                  <a:srgbClr val="404040"/>
                </a:solidFill>
                <a:latin typeface="Times New Roman" pitchFamily="18" charset="0"/>
              </a:rPr>
              <a:t>at times, </a:t>
            </a:r>
            <a:r>
              <a:rPr lang="en-US" altLang="en-US" sz="2000">
                <a:solidFill>
                  <a:srgbClr val="404040"/>
                </a:solidFill>
                <a:latin typeface="Times New Roman" pitchFamily="18" charset="0"/>
              </a:rPr>
              <a:t>“</a:t>
            </a:r>
            <a:r>
              <a:rPr lang="en-US" altLang="ja-JP" sz="2000">
                <a:solidFill>
                  <a:srgbClr val="404040"/>
                </a:solidFill>
                <a:latin typeface="Times New Roman" pitchFamily="18" charset="0"/>
              </a:rPr>
              <a:t>small talk” can help relax a patient—but involve them in the conversation.  </a:t>
            </a:r>
          </a:p>
          <a:p>
            <a:pPr marL="515938" lvl="3" indent="-233363">
              <a:spcAft>
                <a:spcPts val="600"/>
              </a:spcAft>
              <a:buFont typeface="Arial" pitchFamily="34" charset="0"/>
              <a:buChar char="•"/>
            </a:pPr>
            <a:r>
              <a:rPr lang="en-US" sz="2000">
                <a:solidFill>
                  <a:srgbClr val="404040"/>
                </a:solidFill>
                <a:latin typeface="Times New Roman" pitchFamily="18" charset="0"/>
              </a:rPr>
              <a:t>at other times, it can be annoying—many patients prefer silence.</a:t>
            </a:r>
          </a:p>
          <a:p>
            <a:endParaRPr lang="en-US" sz="2200">
              <a:solidFill>
                <a:srgbClr val="404040"/>
              </a:solidFill>
              <a:latin typeface="Times New Roman" pitchFamily="18" charset="0"/>
            </a:endParaRPr>
          </a:p>
        </p:txBody>
      </p:sp>
      <p:sp>
        <p:nvSpPr>
          <p:cNvPr id="54281"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5299" name="Content Placeholder 25"/>
          <p:cNvSpPr>
            <a:spLocks noGrp="1"/>
          </p:cNvSpPr>
          <p:nvPr>
            <p:ph idx="1"/>
          </p:nvPr>
        </p:nvSpPr>
        <p:spPr>
          <a:xfrm>
            <a:off x="914400" y="2590800"/>
            <a:ext cx="6172200" cy="2963863"/>
          </a:xfrm>
        </p:spPr>
        <p:txBody>
          <a:bodyPr/>
          <a:lstStyle/>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Ignore the patient</a:t>
            </a:r>
            <a:r>
              <a:rPr lang="en-US"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s comment. </a:t>
            </a:r>
          </a:p>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Tell the patient it</a:t>
            </a:r>
            <a:r>
              <a:rPr lang="en-US" altLang="en-US" smtClean="0">
                <a:solidFill>
                  <a:srgbClr val="404040"/>
                </a:solidFill>
                <a:ea typeface="ＭＳ Ｐゴシック" pitchFamily="34" charset="-128"/>
              </a:rPr>
              <a:t>’</a:t>
            </a:r>
            <a:r>
              <a:rPr lang="en-US" altLang="ja-JP" smtClean="0">
                <a:solidFill>
                  <a:srgbClr val="404040"/>
                </a:solidFill>
                <a:ea typeface="ＭＳ Ｐゴシック" pitchFamily="34" charset="-128"/>
              </a:rPr>
              <a:t>s thanks to Botox, and she should try it too.</a:t>
            </a:r>
          </a:p>
          <a:p>
            <a:pPr eaLnBrk="1" hangingPunct="1">
              <a:lnSpc>
                <a:spcPct val="90000"/>
              </a:lnSpc>
              <a:spcBef>
                <a:spcPct val="0"/>
              </a:spcBef>
              <a:buFont typeface="Times New Roman" pitchFamily="18" charset="0"/>
              <a:buAutoNum type="alphaUcPeriod"/>
            </a:pPr>
            <a:r>
              <a:rPr lang="en-US" smtClean="0">
                <a:solidFill>
                  <a:srgbClr val="404040"/>
                </a:solidFill>
                <a:ea typeface="ＭＳ Ｐゴシック" pitchFamily="34" charset="-128"/>
              </a:rPr>
              <a:t>Offer supportive remarks and explore her concerns.</a:t>
            </a:r>
          </a:p>
          <a:p>
            <a:pPr eaLnBrk="1" hangingPunct="1">
              <a:lnSpc>
                <a:spcPct val="90000"/>
              </a:lnSpc>
              <a:spcBef>
                <a:spcPct val="0"/>
              </a:spcBef>
              <a:buFont typeface="+mj-lt" charset="0"/>
              <a:buNone/>
            </a:pPr>
            <a:r>
              <a:rPr lang="en-US" i="1" smtClean="0">
                <a:solidFill>
                  <a:srgbClr val="404040"/>
                </a:solidFill>
                <a:ea typeface="ＭＳ Ｐゴシック" pitchFamily="34" charset="-128"/>
              </a:rPr>
              <a:t>Consider potential consequences to each of the above actions! (see next page)</a:t>
            </a:r>
          </a:p>
        </p:txBody>
      </p:sp>
      <p:sp>
        <p:nvSpPr>
          <p:cNvPr id="27" name="Text Placeholder 26"/>
          <p:cNvSpPr>
            <a:spLocks noGrp="1"/>
          </p:cNvSpPr>
          <p:nvPr>
            <p:ph type="body" sz="quarter" idx="13"/>
          </p:nvPr>
        </p:nvSpPr>
        <p:spPr>
          <a:xfrm>
            <a:off x="762000" y="1219200"/>
            <a:ext cx="6324600" cy="1600200"/>
          </a:xfrm>
        </p:spPr>
        <p:txBody>
          <a:bodyPr rtlCol="0">
            <a:normAutofit/>
          </a:bodyPr>
          <a:lstStyle/>
          <a:p>
            <a:pPr eaLnBrk="1" fontAlgn="auto" hangingPunct="1">
              <a:defRPr/>
            </a:pPr>
            <a:r>
              <a:rPr lang="en-US" smtClean="0">
                <a:ea typeface="+mn-ea"/>
              </a:rPr>
              <a:t>      On a radiology rotation, as you are consenting a 75-year-old female patient for a biopsy, she jokes about how young you look.  How would you respond?</a:t>
            </a:r>
          </a:p>
          <a:p>
            <a:pPr eaLnBrk="1" fontAlgn="auto" hangingPunct="1">
              <a:defRPr/>
            </a:pPr>
            <a:endParaRPr lang="en-US">
              <a:ea typeface="+mn-ea"/>
            </a:endParaRPr>
          </a:p>
        </p:txBody>
      </p:sp>
      <p:sp>
        <p:nvSpPr>
          <p:cNvPr id="55301"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53E71FC-EE39-4381-9E6E-5FD6D38C0102}" type="slidenum">
              <a:rPr lang="en-US" sz="1100">
                <a:solidFill>
                  <a:schemeClr val="bg1"/>
                </a:solidFill>
                <a:latin typeface="Calibri" pitchFamily="34" charset="0"/>
              </a:rPr>
              <a:pPr algn="r" eaLnBrk="1" hangingPunct="1"/>
              <a:t>47</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6" name="Oval 15"/>
          <p:cNvSpPr>
            <a:spLocks noChangeArrowheads="1"/>
          </p:cNvSpPr>
          <p:nvPr/>
        </p:nvSpPr>
        <p:spPr bwMode="auto">
          <a:xfrm>
            <a:off x="228600" y="9144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11</a:t>
            </a:r>
          </a:p>
          <a:p>
            <a:pPr algn="ctr" fontAlgn="auto">
              <a:spcBef>
                <a:spcPts val="0"/>
              </a:spcBef>
              <a:spcAft>
                <a:spcPts val="1200"/>
              </a:spcAft>
              <a:defRPr/>
            </a:pPr>
            <a:endParaRPr lang="en-US" sz="1400">
              <a:ea typeface="+mn-ea"/>
              <a:cs typeface="Arial" pitchFamily="34" charset="0"/>
            </a:endParaRPr>
          </a:p>
        </p:txBody>
      </p:sp>
      <p:sp>
        <p:nvSpPr>
          <p:cNvPr id="17" name="TextBox 16"/>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5305"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6323" name="Text Placeholder 12"/>
          <p:cNvSpPr>
            <a:spLocks noGrp="1"/>
          </p:cNvSpPr>
          <p:nvPr>
            <p:ph type="body" sz="quarter" idx="13"/>
          </p:nvPr>
        </p:nvSpPr>
        <p:spPr>
          <a:xfrm>
            <a:off x="685800" y="1841500"/>
            <a:ext cx="6477000" cy="4419600"/>
          </a:xfrm>
        </p:spPr>
        <p:txBody>
          <a:bodyPr/>
          <a:lstStyle/>
          <a:p>
            <a:pPr marL="547688" lvl="1" indent="-533400" eaLnBrk="1" hangingPunct="1">
              <a:spcBef>
                <a:spcPct val="0"/>
              </a:spcBef>
              <a:spcAft>
                <a:spcPts val="1200"/>
              </a:spcAft>
              <a:buFont typeface="Arial" pitchFamily="34" charset="0"/>
              <a:buAutoNum type="alphaUcPeriod"/>
            </a:pPr>
            <a:r>
              <a:rPr lang="en-US" sz="2000" smtClean="0">
                <a:solidFill>
                  <a:srgbClr val="4A452A"/>
                </a:solidFill>
                <a:ea typeface="Times New Roman" pitchFamily="18" charset="0"/>
              </a:rPr>
              <a:t>If you ignore the patient you convey a lack of interest or attention. </a:t>
            </a:r>
          </a:p>
          <a:p>
            <a:pPr marL="547688" lvl="1" indent="-533400" eaLnBrk="1" hangingPunct="1">
              <a:spcBef>
                <a:spcPct val="0"/>
              </a:spcBef>
              <a:spcAft>
                <a:spcPts val="1200"/>
              </a:spcAft>
              <a:buFont typeface="Arial" pitchFamily="34" charset="0"/>
              <a:buAutoNum type="alphaUcPeriod" startAt="2"/>
            </a:pPr>
            <a:r>
              <a:rPr lang="en-US" sz="2000" smtClean="0">
                <a:solidFill>
                  <a:srgbClr val="4A452A"/>
                </a:solidFill>
                <a:ea typeface="Times New Roman" pitchFamily="18" charset="0"/>
              </a:rPr>
              <a:t>The patient may misperceive a comment. For example, the patient might feel put down and there may be a barrier to communication.</a:t>
            </a:r>
          </a:p>
          <a:p>
            <a:pPr marL="547688" lvl="1" indent="-533400" eaLnBrk="1" hangingPunct="1">
              <a:spcBef>
                <a:spcPct val="0"/>
              </a:spcBef>
              <a:spcAft>
                <a:spcPts val="1200"/>
              </a:spcAft>
              <a:buFont typeface="Arial" pitchFamily="34" charset="0"/>
              <a:buAutoNum type="alphaUcPeriod" startAt="3"/>
            </a:pPr>
            <a:r>
              <a:rPr lang="en-US" sz="2000" smtClean="0">
                <a:solidFill>
                  <a:srgbClr val="4A452A"/>
                </a:solidFill>
                <a:ea typeface="Times New Roman" pitchFamily="18" charset="0"/>
              </a:rPr>
              <a:t>You should explore if the patient feels anxious and try to minimize the patient</a:t>
            </a:r>
            <a:r>
              <a:rPr lang="en-US" altLang="en-US" sz="2000" smtClean="0">
                <a:solidFill>
                  <a:srgbClr val="4A452A"/>
                </a:solidFill>
                <a:ea typeface="Times New Roman" pitchFamily="18" charset="0"/>
              </a:rPr>
              <a:t>’</a:t>
            </a:r>
            <a:r>
              <a:rPr lang="en-US" altLang="ja-JP" sz="2000" smtClean="0">
                <a:solidFill>
                  <a:srgbClr val="4A452A"/>
                </a:solidFill>
                <a:ea typeface="ＭＳ Ｐゴシック" pitchFamily="34" charset="-128"/>
              </a:rPr>
              <a:t>s concerns by offering empathetic comments to show you understand.    </a:t>
            </a:r>
          </a:p>
          <a:p>
            <a:pPr marL="547688" lvl="1" indent="-533400" eaLnBrk="1" hangingPunct="1">
              <a:lnSpc>
                <a:spcPct val="110000"/>
              </a:lnSpc>
              <a:spcBef>
                <a:spcPct val="0"/>
              </a:spcBef>
            </a:pPr>
            <a:endParaRPr lang="en-US" sz="1000" smtClean="0">
              <a:solidFill>
                <a:srgbClr val="4A452A"/>
              </a:solidFill>
              <a:ea typeface="Times New Roman" pitchFamily="18" charset="0"/>
            </a:endParaRPr>
          </a:p>
          <a:p>
            <a:pPr marL="547688" lvl="1" indent="-533400" eaLnBrk="1" hangingPunct="1">
              <a:lnSpc>
                <a:spcPct val="110000"/>
              </a:lnSpc>
              <a:spcBef>
                <a:spcPct val="0"/>
              </a:spcBef>
            </a:pPr>
            <a:r>
              <a:rPr lang="en-US" sz="1800" smtClean="0">
                <a:solidFill>
                  <a:srgbClr val="4A452A"/>
                </a:solidFill>
                <a:ea typeface="Times New Roman" pitchFamily="18" charset="0"/>
              </a:rPr>
              <a:t>e.g., </a:t>
            </a:r>
            <a:r>
              <a:rPr lang="ja-JP" altLang="en-US" smtClean="0">
                <a:solidFill>
                  <a:srgbClr val="4A452A"/>
                </a:solidFill>
                <a:ea typeface="ＭＳ Ｐゴシック" pitchFamily="34" charset="-128"/>
              </a:rPr>
              <a:t>“</a:t>
            </a:r>
            <a:r>
              <a:rPr lang="en-US" altLang="ja-JP" sz="1900" i="1" smtClean="0">
                <a:solidFill>
                  <a:srgbClr val="4A452A"/>
                </a:solidFill>
                <a:ea typeface="ＭＳ Ｐゴシック" pitchFamily="34" charset="-128"/>
              </a:rPr>
              <a:t>Yes, I know, I get that a lot.  But don’t worry, I am supervised by a radiology attending during the procedure.</a:t>
            </a:r>
            <a:r>
              <a:rPr lang="ja-JP" altLang="en-US" sz="1900" i="1" smtClean="0">
                <a:solidFill>
                  <a:srgbClr val="4A452A"/>
                </a:solidFill>
                <a:ea typeface="ＭＳ Ｐゴシック" pitchFamily="34" charset="-128"/>
              </a:rPr>
              <a:t>”</a:t>
            </a:r>
            <a:endParaRPr lang="en-US" altLang="ja-JP" sz="1900" i="1" smtClean="0">
              <a:solidFill>
                <a:srgbClr val="404040"/>
              </a:solidFill>
              <a:ea typeface="ＭＳ Ｐゴシック" pitchFamily="34" charset="-128"/>
            </a:endParaRPr>
          </a:p>
          <a:p>
            <a:pPr eaLnBrk="1" hangingPunct="1">
              <a:spcBef>
                <a:spcPct val="0"/>
              </a:spcBef>
            </a:pPr>
            <a:endParaRPr lang="en-US" smtClean="0">
              <a:solidFill>
                <a:srgbClr val="4A452A"/>
              </a:solidFill>
              <a:ea typeface="ＭＳ Ｐゴシック" pitchFamily="34" charset="-128"/>
            </a:endParaRPr>
          </a:p>
        </p:txBody>
      </p:sp>
      <p:sp>
        <p:nvSpPr>
          <p:cNvPr id="56324"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3EF5BEE-E05B-41C4-9E85-28520AA1EF3F}" type="slidenum">
              <a:rPr lang="en-US" sz="1100">
                <a:solidFill>
                  <a:schemeClr val="bg1"/>
                </a:solidFill>
                <a:latin typeface="Calibri" pitchFamily="34" charset="0"/>
              </a:rPr>
              <a:pPr algn="r" eaLnBrk="1" hangingPunct="1"/>
              <a:t>48</a:t>
            </a:fld>
            <a:endParaRPr lang="en-US" sz="1100">
              <a:solidFill>
                <a:schemeClr val="bg1"/>
              </a:solidFill>
              <a:latin typeface="Calibri" pitchFamily="34" charset="0"/>
            </a:endParaRPr>
          </a:p>
        </p:txBody>
      </p:sp>
      <p:sp>
        <p:nvSpPr>
          <p:cNvPr id="56325" name="Text Placeholder 16"/>
          <p:cNvSpPr txBox="1">
            <a:spLocks/>
          </p:cNvSpPr>
          <p:nvPr/>
        </p:nvSpPr>
        <p:spPr bwMode="auto">
          <a:xfrm>
            <a:off x="762000" y="115570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4A452A"/>
                </a:solidFill>
                <a:latin typeface="Times New Roman" pitchFamily="18" charset="0"/>
                <a:cs typeface="Times New Roman" pitchFamily="18" charset="0"/>
              </a:rPr>
              <a:t>    </a:t>
            </a:r>
            <a:r>
              <a:rPr lang="en-US" sz="2200">
                <a:solidFill>
                  <a:srgbClr val="953735"/>
                </a:solidFill>
                <a:latin typeface="Times New Roman" pitchFamily="18" charset="0"/>
                <a:cs typeface="Times New Roman" pitchFamily="18" charset="0"/>
              </a:rPr>
              <a:t>best answer is </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C</a:t>
            </a:r>
            <a:r>
              <a:rPr lang="ja-JP" altLang="en-US" sz="2200">
                <a:solidFill>
                  <a:srgbClr val="953735"/>
                </a:solidFill>
                <a:latin typeface="Times New Roman" pitchFamily="18" charset="0"/>
                <a:cs typeface="Times New Roman" pitchFamily="18" charset="0"/>
              </a:rPr>
              <a:t>”</a:t>
            </a:r>
            <a:r>
              <a:rPr lang="en-US" altLang="ja-JP" sz="2200">
                <a:solidFill>
                  <a:srgbClr val="953735"/>
                </a:solidFill>
                <a:latin typeface="Times New Roman" pitchFamily="18" charset="0"/>
                <a:cs typeface="Times New Roman" pitchFamily="18" charset="0"/>
              </a:rPr>
              <a:t>  </a:t>
            </a:r>
            <a:endParaRPr lang="en-US" sz="2200">
              <a:solidFill>
                <a:srgbClr val="953735"/>
              </a:solidFill>
              <a:latin typeface="Times New Roman" pitchFamily="18" charset="0"/>
              <a:cs typeface="Times New Roman" pitchFamily="18" charset="0"/>
            </a:endParaRPr>
          </a:p>
        </p:txBody>
      </p:sp>
      <p:sp>
        <p:nvSpPr>
          <p:cNvPr id="19" name="Oval 18"/>
          <p:cNvSpPr>
            <a:spLocks noChangeArrowheads="1"/>
          </p:cNvSpPr>
          <p:nvPr/>
        </p:nvSpPr>
        <p:spPr bwMode="auto">
          <a:xfrm>
            <a:off x="228600" y="9144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11</a:t>
            </a:r>
          </a:p>
          <a:p>
            <a:pPr algn="ctr" fontAlgn="auto">
              <a:spcBef>
                <a:spcPts val="0"/>
              </a:spcBef>
              <a:spcAft>
                <a:spcPts val="1200"/>
              </a:spcAft>
              <a:defRPr/>
            </a:pPr>
            <a:endParaRPr lang="en-US" sz="1400">
              <a:ea typeface="+mn-ea"/>
              <a:cs typeface="Arial" pitchFamily="34" charset="0"/>
            </a:endParaRPr>
          </a:p>
        </p:txBody>
      </p:sp>
      <p:sp>
        <p:nvSpPr>
          <p:cNvPr id="11" name="TextBox 10"/>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632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Content Placeholder 20"/>
          <p:cNvSpPr>
            <a:spLocks noGrp="1"/>
          </p:cNvSpPr>
          <p:nvPr>
            <p:ph idx="1"/>
          </p:nvPr>
        </p:nvSpPr>
        <p:spPr>
          <a:xfrm>
            <a:off x="914400" y="2362200"/>
            <a:ext cx="6781800" cy="3200400"/>
          </a:xfrm>
        </p:spPr>
        <p:txBody>
          <a:bodyPr rtlCol="0"/>
          <a:lstStyle/>
          <a:p>
            <a:pPr eaLnBrk="1" fontAlgn="auto" hangingPunct="1">
              <a:defRPr/>
            </a:pPr>
            <a:r>
              <a:rPr lang="en-US" dirty="0" smtClean="0">
                <a:ea typeface="+mn-ea"/>
              </a:rPr>
              <a:t>You say you cannot accept gifts from patients.</a:t>
            </a:r>
          </a:p>
          <a:p>
            <a:pPr eaLnBrk="1" fontAlgn="auto" hangingPunct="1">
              <a:defRPr/>
            </a:pPr>
            <a:r>
              <a:rPr lang="en-US" dirty="0" smtClean="0">
                <a:ea typeface="+mn-ea"/>
              </a:rPr>
              <a:t>You say thank you warmly, accept the gift, and say there was absolutely no need for the gift.</a:t>
            </a:r>
          </a:p>
          <a:p>
            <a:pPr eaLnBrk="1" fontAlgn="auto" hangingPunct="1">
              <a:defRPr/>
            </a:pPr>
            <a:r>
              <a:rPr lang="en-US" dirty="0" smtClean="0">
                <a:ea typeface="+mn-ea"/>
              </a:rPr>
              <a:t>You say thank you, that the team is your favorite and it is a pleasure to be given these tickets as a gift.</a:t>
            </a:r>
          </a:p>
          <a:p>
            <a:pPr eaLnBrk="1" fontAlgn="auto" hangingPunct="1">
              <a:defRPr/>
            </a:pPr>
            <a:endParaRPr lang="en-US" dirty="0">
              <a:ea typeface="+mn-ea"/>
            </a:endParaRPr>
          </a:p>
        </p:txBody>
      </p:sp>
      <p:sp>
        <p:nvSpPr>
          <p:cNvPr id="17" name="Text Placeholder 16"/>
          <p:cNvSpPr>
            <a:spLocks noGrp="1"/>
          </p:cNvSpPr>
          <p:nvPr>
            <p:ph type="body" sz="quarter" idx="13"/>
          </p:nvPr>
        </p:nvSpPr>
        <p:spPr>
          <a:xfrm>
            <a:off x="685800" y="1219200"/>
            <a:ext cx="6248400" cy="1752600"/>
          </a:xfrm>
        </p:spPr>
        <p:txBody>
          <a:bodyPr rtlCol="0">
            <a:normAutofit/>
          </a:bodyPr>
          <a:lstStyle/>
          <a:p>
            <a:pPr eaLnBrk="1" fontAlgn="auto" hangingPunct="1">
              <a:defRPr/>
            </a:pPr>
            <a:r>
              <a:rPr lang="en-US" smtClean="0">
                <a:ea typeface="+mn-ea"/>
              </a:rPr>
              <a:t>     The parents of a pediatric patient offer you tickets to a game in appreciation for arranging a CT scan.  How should you respond?</a:t>
            </a:r>
            <a:endParaRPr lang="en-US">
              <a:ea typeface="+mn-ea"/>
            </a:endParaRPr>
          </a:p>
        </p:txBody>
      </p:sp>
      <p:sp>
        <p:nvSpPr>
          <p:cNvPr id="57349"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7808E99-6CE7-4FCD-ACD5-3A1A9C790295}" type="slidenum">
              <a:rPr lang="en-US" sz="1100">
                <a:solidFill>
                  <a:schemeClr val="bg1"/>
                </a:solidFill>
                <a:latin typeface="Calibri" pitchFamily="34" charset="0"/>
              </a:rPr>
              <a:pPr algn="r" eaLnBrk="1" hangingPunct="1"/>
              <a:t>49</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24" name="Oval 23"/>
          <p:cNvSpPr>
            <a:spLocks noChangeArrowheads="1"/>
          </p:cNvSpPr>
          <p:nvPr/>
        </p:nvSpPr>
        <p:spPr bwMode="auto">
          <a:xfrm>
            <a:off x="228600" y="9144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12</a:t>
            </a:r>
          </a:p>
          <a:p>
            <a:pPr algn="ctr" fontAlgn="auto">
              <a:spcBef>
                <a:spcPts val="0"/>
              </a:spcBef>
              <a:spcAft>
                <a:spcPts val="1200"/>
              </a:spcAft>
              <a:defRPr/>
            </a:pPr>
            <a:endParaRPr lang="en-US" sz="1400">
              <a:ea typeface="+mn-ea"/>
              <a:cs typeface="Arial" pitchFamily="34" charset="0"/>
            </a:endParaRPr>
          </a:p>
        </p:txBody>
      </p:sp>
      <p:sp>
        <p:nvSpPr>
          <p:cNvPr id="25" name="TextBox 2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735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57354" name="Picture 12" descr="IMG_1420"/>
          <p:cNvPicPr>
            <a:picLocks noChangeAspect="1" noChangeArrowheads="1"/>
          </p:cNvPicPr>
          <p:nvPr/>
        </p:nvPicPr>
        <p:blipFill>
          <a:blip r:embed="rId10">
            <a:extLst>
              <a:ext uri="{28A0092B-C50C-407E-A947-70E740481C1C}">
                <a14:useLocalDpi xmlns:a14="http://schemas.microsoft.com/office/drawing/2010/main" val="0"/>
              </a:ext>
            </a:extLst>
          </a:blip>
          <a:srcRect r="14865" b="18919"/>
          <a:stretch>
            <a:fillRect/>
          </a:stretch>
        </p:blipFill>
        <p:spPr bwMode="auto">
          <a:xfrm>
            <a:off x="3276600" y="4800600"/>
            <a:ext cx="19812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Content Placeholder 18"/>
          <p:cNvSpPr>
            <a:spLocks noGrp="1"/>
          </p:cNvSpPr>
          <p:nvPr>
            <p:ph idx="1"/>
          </p:nvPr>
        </p:nvSpPr>
        <p:spPr>
          <a:xfrm>
            <a:off x="990600" y="2667000"/>
            <a:ext cx="6477000" cy="2819400"/>
          </a:xfrm>
        </p:spPr>
        <p:txBody>
          <a:bodyPr rtlCol="0"/>
          <a:lstStyle/>
          <a:p>
            <a:pPr marL="514350" indent="-514350" eaLnBrk="1" fontAlgn="auto" hangingPunct="1">
              <a:buFont typeface="Calibri" pitchFamily="34" charset="0"/>
              <a:buAutoNum type="alphaUcPeriod"/>
              <a:defRPr/>
            </a:pPr>
            <a:r>
              <a:rPr lang="en-US" smtClean="0">
                <a:ea typeface="+mn-ea"/>
              </a:rPr>
              <a:t>Yes, because she is your daughter</a:t>
            </a:r>
          </a:p>
          <a:p>
            <a:pPr marL="514350" indent="-514350" eaLnBrk="1" fontAlgn="auto" hangingPunct="1">
              <a:buFont typeface="Calibri" pitchFamily="34" charset="0"/>
              <a:buAutoNum type="alphaUcPeriod"/>
              <a:defRPr/>
            </a:pPr>
            <a:r>
              <a:rPr lang="en-US" smtClean="0">
                <a:ea typeface="+mn-ea"/>
              </a:rPr>
              <a:t>Yes, because she is under 16</a:t>
            </a:r>
          </a:p>
          <a:p>
            <a:pPr marL="514350" indent="-514350" eaLnBrk="1" fontAlgn="auto" hangingPunct="1">
              <a:buFont typeface="Calibri" pitchFamily="34" charset="0"/>
              <a:buAutoNum type="alphaUcPeriod"/>
              <a:defRPr/>
            </a:pPr>
            <a:r>
              <a:rPr lang="en-US" smtClean="0">
                <a:ea typeface="+mn-ea"/>
              </a:rPr>
              <a:t>No, because you are not her physician</a:t>
            </a:r>
          </a:p>
          <a:p>
            <a:pPr marL="514350" indent="-514350" eaLnBrk="1" fontAlgn="auto" hangingPunct="1">
              <a:buFont typeface="Calibri" pitchFamily="34" charset="0"/>
              <a:buAutoNum type="alphaUcPeriod"/>
              <a:defRPr/>
            </a:pPr>
            <a:r>
              <a:rPr lang="en-US" smtClean="0">
                <a:ea typeface="+mn-ea"/>
              </a:rPr>
              <a:t>No, because she has not given written consent</a:t>
            </a:r>
          </a:p>
        </p:txBody>
      </p:sp>
      <p:sp>
        <p:nvSpPr>
          <p:cNvPr id="20" name="Text Placeholder 19"/>
          <p:cNvSpPr>
            <a:spLocks noGrp="1"/>
          </p:cNvSpPr>
          <p:nvPr>
            <p:ph type="body" sz="quarter" idx="13"/>
          </p:nvPr>
        </p:nvSpPr>
        <p:spPr>
          <a:xfrm>
            <a:off x="685800" y="1143000"/>
            <a:ext cx="6934200" cy="1219200"/>
          </a:xfrm>
        </p:spPr>
        <p:txBody>
          <a:bodyPr rtlCol="0">
            <a:noAutofit/>
          </a:bodyPr>
          <a:lstStyle/>
          <a:p>
            <a:pPr eaLnBrk="1" fontAlgn="auto" hangingPunct="1">
              <a:defRPr/>
            </a:pPr>
            <a:r>
              <a:rPr lang="en-US" sz="1800" smtClean="0">
                <a:ea typeface="+mn-ea"/>
              </a:rPr>
              <a:t>1.</a:t>
            </a:r>
            <a:r>
              <a:rPr lang="en-US" smtClean="0">
                <a:ea typeface="+mn-ea"/>
              </a:rPr>
              <a:t>  Your 10-year-old daughter is a patient at your medical center.  Are you allowed to access the electronic medical record to check her  x-ray results?</a:t>
            </a:r>
          </a:p>
          <a:p>
            <a:pPr eaLnBrk="1" fontAlgn="auto" hangingPunct="1">
              <a:defRPr/>
            </a:pPr>
            <a:endParaRPr lang="en-US">
              <a:ea typeface="+mn-ea"/>
            </a:endParaRPr>
          </a:p>
        </p:txBody>
      </p:sp>
      <p:sp>
        <p:nvSpPr>
          <p:cNvPr id="1229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B61E190-CC91-4AB0-828E-06D5030C9BD5}" type="slidenum">
              <a:rPr lang="en-US" sz="1100">
                <a:solidFill>
                  <a:schemeClr val="bg1"/>
                </a:solidFill>
                <a:latin typeface="Calibri" pitchFamily="34" charset="0"/>
              </a:rPr>
              <a:pPr algn="r" eaLnBrk="1" hangingPunct="1"/>
              <a:t>5</a:t>
            </a:fld>
            <a:endParaRPr lang="en-US" sz="1100">
              <a:solidFill>
                <a:schemeClr val="bg1"/>
              </a:solidFill>
              <a:latin typeface="Calibri" pitchFamily="34" charset="0"/>
            </a:endParaRPr>
          </a:p>
        </p:txBody>
      </p:sp>
      <p:sp>
        <p:nvSpPr>
          <p:cNvPr id="11" name="TextBox 10"/>
          <p:cNvSpPr txBox="1"/>
          <p:nvPr/>
        </p:nvSpPr>
        <p:spPr>
          <a:xfrm>
            <a:off x="304800" y="38100"/>
            <a:ext cx="12954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Pretest</a:t>
            </a:r>
          </a:p>
        </p:txBody>
      </p:sp>
      <p:sp>
        <p:nvSpPr>
          <p:cNvPr id="14" name="TextBox 13"/>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2296"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371" name="Content Placeholder 27"/>
          <p:cNvSpPr>
            <a:spLocks noGrp="1"/>
          </p:cNvSpPr>
          <p:nvPr>
            <p:ph sz="quarter" idx="14"/>
          </p:nvPr>
        </p:nvSpPr>
        <p:spPr>
          <a:xfrm>
            <a:off x="2057400" y="2819400"/>
            <a:ext cx="5334000" cy="2027238"/>
          </a:xfrm>
        </p:spPr>
        <p:txBody>
          <a:bodyPr/>
          <a:lstStyle/>
          <a:p>
            <a:pPr indent="-228600" eaLnBrk="1" hangingPunct="1"/>
            <a:r>
              <a:rPr lang="en-US" sz="1800" smtClean="0">
                <a:ea typeface="ＭＳ Ｐゴシック" pitchFamily="34" charset="-128"/>
              </a:rPr>
              <a:t>It may be acceptable for physicians to accept modest gifts from patients.  </a:t>
            </a:r>
          </a:p>
          <a:p>
            <a:pPr indent="-228600" eaLnBrk="1" hangingPunct="1"/>
            <a:r>
              <a:rPr lang="en-US" sz="1800" smtClean="0">
                <a:ea typeface="ＭＳ Ｐゴシック" pitchFamily="34" charset="-128"/>
              </a:rPr>
              <a:t>Gifts may interfere with decision making. </a:t>
            </a:r>
          </a:p>
          <a:p>
            <a:pPr indent="-228600" eaLnBrk="1" hangingPunct="1"/>
            <a:r>
              <a:rPr lang="en-US" sz="1800" smtClean="0">
                <a:ea typeface="ＭＳ Ｐゴシック" pitchFamily="34" charset="-128"/>
              </a:rPr>
              <a:t>The family may perceive that the gift was expected.  </a:t>
            </a:r>
          </a:p>
          <a:p>
            <a:pPr indent="-228600" eaLnBrk="1" hangingPunct="1"/>
            <a:endParaRPr lang="en-US" b="1" smtClean="0">
              <a:ea typeface="ＭＳ Ｐゴシック" pitchFamily="34" charset="-128"/>
            </a:endParaRPr>
          </a:p>
        </p:txBody>
      </p:sp>
      <p:sp>
        <p:nvSpPr>
          <p:cNvPr id="58372" name="Content Placeholder 28"/>
          <p:cNvSpPr>
            <a:spLocks noGrp="1"/>
          </p:cNvSpPr>
          <p:nvPr>
            <p:ph sz="quarter" idx="15"/>
          </p:nvPr>
        </p:nvSpPr>
        <p:spPr>
          <a:xfrm>
            <a:off x="533400" y="1612900"/>
            <a:ext cx="6858000" cy="1800225"/>
          </a:xfrm>
        </p:spPr>
        <p:txBody>
          <a:bodyPr/>
          <a:lstStyle/>
          <a:p>
            <a:pPr marL="457200" eaLnBrk="1" hangingPunct="1"/>
            <a:r>
              <a:rPr lang="en-US" smtClean="0">
                <a:solidFill>
                  <a:srgbClr val="262626"/>
                </a:solidFill>
                <a:ea typeface="ＭＳ Ｐゴシック" pitchFamily="34" charset="-128"/>
              </a:rPr>
              <a:t>Institutional policies vary from </a:t>
            </a:r>
            <a:r>
              <a:rPr lang="en-US" altLang="en-US" smtClean="0">
                <a:solidFill>
                  <a:srgbClr val="262626"/>
                </a:solidFill>
                <a:ea typeface="ＭＳ Ｐゴシック" pitchFamily="34" charset="-128"/>
              </a:rPr>
              <a:t>“</a:t>
            </a:r>
            <a:r>
              <a:rPr lang="en-US" altLang="ja-JP" smtClean="0">
                <a:solidFill>
                  <a:srgbClr val="262626"/>
                </a:solidFill>
                <a:ea typeface="ＭＳ Ｐゴシック" pitchFamily="34" charset="-128"/>
              </a:rPr>
              <a:t>no gift” to a specific limit on the value of the gift.  There is no simple “yes</a:t>
            </a:r>
            <a:r>
              <a:rPr lang="ja-JP" altLang="en-US" smtClean="0">
                <a:solidFill>
                  <a:srgbClr val="262626"/>
                </a:solidFill>
                <a:ea typeface="ＭＳ Ｐゴシック" pitchFamily="34" charset="-128"/>
              </a:rPr>
              <a:t>”</a:t>
            </a:r>
            <a:r>
              <a:rPr lang="en-US" altLang="ja-JP" smtClean="0">
                <a:solidFill>
                  <a:srgbClr val="262626"/>
                </a:solidFill>
                <a:ea typeface="ＭＳ Ｐゴシック" pitchFamily="34" charset="-128"/>
              </a:rPr>
              <a:t>or</a:t>
            </a:r>
            <a:r>
              <a:rPr lang="ja-JP" altLang="en-US" smtClean="0">
                <a:solidFill>
                  <a:srgbClr val="262626"/>
                </a:solidFill>
                <a:ea typeface="ＭＳ Ｐゴシック" pitchFamily="34" charset="-128"/>
              </a:rPr>
              <a:t>“</a:t>
            </a:r>
            <a:r>
              <a:rPr lang="en-US" altLang="ja-JP" smtClean="0">
                <a:solidFill>
                  <a:srgbClr val="262626"/>
                </a:solidFill>
                <a:ea typeface="ＭＳ Ｐゴシック" pitchFamily="34" charset="-128"/>
              </a:rPr>
              <a:t>no</a:t>
            </a:r>
            <a:r>
              <a:rPr lang="ja-JP" altLang="en-US" smtClean="0">
                <a:solidFill>
                  <a:srgbClr val="262626"/>
                </a:solidFill>
                <a:ea typeface="ＭＳ Ｐゴシック" pitchFamily="34" charset="-128"/>
              </a:rPr>
              <a:t>”</a:t>
            </a:r>
            <a:r>
              <a:rPr lang="en-US" altLang="ja-JP" smtClean="0">
                <a:solidFill>
                  <a:srgbClr val="262626"/>
                </a:solidFill>
                <a:ea typeface="ＭＳ Ｐゴシック" pitchFamily="34" charset="-128"/>
              </a:rPr>
              <a:t>answer.</a:t>
            </a:r>
          </a:p>
          <a:p>
            <a:pPr marL="457200" eaLnBrk="1" hangingPunct="1"/>
            <a:endParaRPr lang="en-US" smtClean="0">
              <a:solidFill>
                <a:srgbClr val="262626"/>
              </a:solidFill>
              <a:ea typeface="ＭＳ Ｐゴシック" pitchFamily="34" charset="-128"/>
            </a:endParaRPr>
          </a:p>
        </p:txBody>
      </p:sp>
      <p:sp>
        <p:nvSpPr>
          <p:cNvPr id="58373"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1F0F6BF-4AA3-4037-91E4-2FF4E8511EAD}" type="slidenum">
              <a:rPr lang="en-US" sz="1100">
                <a:solidFill>
                  <a:schemeClr val="bg1"/>
                </a:solidFill>
                <a:latin typeface="Calibri" pitchFamily="34" charset="0"/>
              </a:rPr>
              <a:pPr algn="r" eaLnBrk="1" hangingPunct="1"/>
              <a:t>50</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1" name="Oval 10"/>
          <p:cNvSpPr>
            <a:spLocks noChangeArrowheads="1"/>
          </p:cNvSpPr>
          <p:nvPr/>
        </p:nvSpPr>
        <p:spPr bwMode="auto">
          <a:xfrm>
            <a:off x="228600" y="9144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12</a:t>
            </a:r>
          </a:p>
          <a:p>
            <a:pPr algn="ctr" fontAlgn="auto">
              <a:spcBef>
                <a:spcPts val="0"/>
              </a:spcBef>
              <a:spcAft>
                <a:spcPts val="1200"/>
              </a:spcAft>
              <a:defRPr/>
            </a:pPr>
            <a:endParaRPr lang="en-US" sz="1400">
              <a:ea typeface="+mn-ea"/>
              <a:cs typeface="Arial" pitchFamily="34" charset="0"/>
            </a:endParaRPr>
          </a:p>
        </p:txBody>
      </p:sp>
      <p:sp>
        <p:nvSpPr>
          <p:cNvPr id="13" name="Text Placeholder 16"/>
          <p:cNvSpPr txBox="1">
            <a:spLocks/>
          </p:cNvSpPr>
          <p:nvPr/>
        </p:nvSpPr>
        <p:spPr>
          <a:xfrm>
            <a:off x="762000" y="1155700"/>
            <a:ext cx="5867400" cy="609600"/>
          </a:xfrm>
          <a:prstGeom prst="rect">
            <a:avLst/>
          </a:prstGeom>
        </p:spPr>
        <p:txBody>
          <a:bodyPr>
            <a:normAutofit/>
          </a:bodyPr>
          <a:lstStyle/>
          <a:p>
            <a:pPr fontAlgn="auto">
              <a:spcBef>
                <a:spcPts val="0"/>
              </a:spcBef>
              <a:spcAft>
                <a:spcPts val="0"/>
              </a:spcAft>
              <a:defRPr/>
            </a:pPr>
            <a:r>
              <a:rPr lang="en-US">
                <a:solidFill>
                  <a:schemeClr val="bg2">
                    <a:lumMod val="25000"/>
                  </a:schemeClr>
                </a:solidFill>
                <a:latin typeface="Times New Roman" pitchFamily="18" charset="0"/>
                <a:ea typeface="+mn-ea"/>
                <a:cs typeface="Times New Roman" pitchFamily="18" charset="0"/>
              </a:rPr>
              <a:t>    </a:t>
            </a:r>
            <a:r>
              <a:rPr lang="en-US">
                <a:solidFill>
                  <a:schemeClr val="bg1">
                    <a:lumMod val="65000"/>
                  </a:schemeClr>
                </a:solidFill>
                <a:latin typeface="Times New Roman" pitchFamily="18" charset="0"/>
                <a:ea typeface="+mn-ea"/>
                <a:cs typeface="Times New Roman" pitchFamily="18" charset="0"/>
              </a:rPr>
              <a:t>Discussion</a:t>
            </a:r>
          </a:p>
          <a:p>
            <a:pPr fontAlgn="auto">
              <a:spcBef>
                <a:spcPts val="0"/>
              </a:spcBef>
              <a:spcAft>
                <a:spcPts val="0"/>
              </a:spcAft>
              <a:defRPr/>
            </a:pPr>
            <a:endParaRPr lang="en-US">
              <a:solidFill>
                <a:schemeClr val="accent2">
                  <a:lumMod val="75000"/>
                </a:schemeClr>
              </a:solidFill>
              <a:latin typeface="Times New Roman" pitchFamily="18" charset="0"/>
              <a:ea typeface="+mn-ea"/>
              <a:cs typeface="Times New Roman" pitchFamily="18" charset="0"/>
            </a:endParaRPr>
          </a:p>
        </p:txBody>
      </p:sp>
      <p:sp>
        <p:nvSpPr>
          <p:cNvPr id="14" name="TextBox 13"/>
          <p:cNvSpPr txBox="1"/>
          <p:nvPr/>
        </p:nvSpPr>
        <p:spPr>
          <a:xfrm>
            <a:off x="2514600" y="4937125"/>
            <a:ext cx="457200" cy="584200"/>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58378" name="TextBox 14"/>
          <p:cNvSpPr txBox="1">
            <a:spLocks noChangeArrowheads="1"/>
          </p:cNvSpPr>
          <p:nvPr/>
        </p:nvSpPr>
        <p:spPr bwMode="auto">
          <a:xfrm>
            <a:off x="3048000" y="4860925"/>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r>
              <a:rPr lang="en-US" sz="2000" b="1" i="1">
                <a:solidFill>
                  <a:srgbClr val="404040"/>
                </a:solidFill>
                <a:latin typeface="Times New Roman" pitchFamily="18" charset="0"/>
              </a:rPr>
              <a:t>consider the impact on their future interactions with medical professionals.</a:t>
            </a:r>
            <a:endParaRPr lang="en-US" sz="1800">
              <a:latin typeface="Times New Roman" pitchFamily="18" charset="0"/>
              <a:cs typeface="Times New Roman" pitchFamily="18" charset="0"/>
            </a:endParaRPr>
          </a:p>
        </p:txBody>
      </p:sp>
      <p:sp>
        <p:nvSpPr>
          <p:cNvPr id="16" name="TextBox 15"/>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8380"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58381" name="Picture 15" descr="IMG_14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0480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533400" y="838200"/>
            <a:ext cx="6019800" cy="3810000"/>
          </a:xfrm>
          <a:ln w="3175"/>
        </p:spPr>
        <p:txBody>
          <a:bodyPr rtlCol="0">
            <a:noAutofit/>
          </a:bodyPr>
          <a:lstStyle/>
          <a:p>
            <a:pPr marL="0" indent="0" eaLnBrk="1" fontAlgn="auto" hangingPunct="1">
              <a:lnSpc>
                <a:spcPct val="110000"/>
              </a:lnSpc>
              <a:spcAft>
                <a:spcPts val="0"/>
              </a:spcAft>
              <a:buFont typeface="+mj-lt"/>
              <a:buNone/>
              <a:defRPr/>
            </a:pPr>
            <a:r>
              <a:rPr lang="en-US" sz="2000" smtClean="0">
                <a:solidFill>
                  <a:srgbClr val="307C49"/>
                </a:solidFill>
                <a:ea typeface="+mn-ea"/>
              </a:rPr>
              <a:t>7.</a:t>
            </a:r>
            <a:r>
              <a:rPr lang="en-US" sz="2400" smtClean="0">
                <a:solidFill>
                  <a:srgbClr val="307C49"/>
                </a:solidFill>
                <a:ea typeface="+mn-ea"/>
              </a:rPr>
              <a:t>   Improving Access to Care</a:t>
            </a:r>
          </a:p>
          <a:p>
            <a:pPr marL="0" indent="0" eaLnBrk="1" fontAlgn="auto" hangingPunct="1">
              <a:lnSpc>
                <a:spcPct val="110000"/>
              </a:lnSpc>
              <a:spcAft>
                <a:spcPts val="0"/>
              </a:spcAft>
              <a:buFont typeface="+mj-lt"/>
              <a:buNone/>
              <a:defRPr/>
            </a:pPr>
            <a:endParaRPr lang="en-US" smtClean="0">
              <a:ea typeface="+mn-ea"/>
            </a:endParaRPr>
          </a:p>
          <a:p>
            <a:pPr indent="-50800" eaLnBrk="1" fontAlgn="auto" hangingPunct="1">
              <a:buFont typeface="+mj-lt"/>
              <a:buNone/>
              <a:defRPr/>
            </a:pPr>
            <a:r>
              <a:rPr lang="en-US" smtClean="0">
                <a:ea typeface="+mn-ea"/>
              </a:rPr>
              <a:t>Medical professionalism demands the commitment to reducing barriers to equitable health care.</a:t>
            </a:r>
          </a:p>
          <a:p>
            <a:pPr marL="800100" indent="-228600" eaLnBrk="1" fontAlgn="auto" hangingPunct="1">
              <a:spcAft>
                <a:spcPts val="600"/>
              </a:spcAft>
              <a:buFont typeface="Arial" pitchFamily="34" charset="0"/>
              <a:buChar char="•"/>
              <a:defRPr/>
            </a:pPr>
            <a:r>
              <a:rPr lang="en-US" smtClean="0">
                <a:solidFill>
                  <a:schemeClr val="accent2">
                    <a:lumMod val="75000"/>
                  </a:schemeClr>
                </a:solidFill>
                <a:ea typeface="+mn-ea"/>
              </a:rPr>
              <a:t>financial barriers</a:t>
            </a:r>
          </a:p>
          <a:p>
            <a:pPr marL="800100" indent="-228600" eaLnBrk="1" fontAlgn="auto" hangingPunct="1">
              <a:spcAft>
                <a:spcPts val="600"/>
              </a:spcAft>
              <a:buFont typeface="Arial" pitchFamily="34" charset="0"/>
              <a:buChar char="•"/>
              <a:defRPr/>
            </a:pPr>
            <a:r>
              <a:rPr lang="en-US" smtClean="0">
                <a:solidFill>
                  <a:schemeClr val="accent2">
                    <a:lumMod val="75000"/>
                  </a:schemeClr>
                </a:solidFill>
                <a:ea typeface="+mn-ea"/>
              </a:rPr>
              <a:t>educational barriers</a:t>
            </a:r>
          </a:p>
          <a:p>
            <a:pPr marL="800100" indent="-228600" eaLnBrk="1" fontAlgn="auto" hangingPunct="1">
              <a:spcAft>
                <a:spcPts val="600"/>
              </a:spcAft>
              <a:buFont typeface="Arial" pitchFamily="34" charset="0"/>
              <a:buChar char="•"/>
              <a:defRPr/>
            </a:pPr>
            <a:r>
              <a:rPr lang="en-US" smtClean="0">
                <a:solidFill>
                  <a:schemeClr val="accent2">
                    <a:lumMod val="75000"/>
                  </a:schemeClr>
                </a:solidFill>
                <a:ea typeface="+mn-ea"/>
              </a:rPr>
              <a:t>social discrimination</a:t>
            </a:r>
          </a:p>
          <a:p>
            <a:pPr indent="-227013" eaLnBrk="1" fontAlgn="auto" hangingPunct="1">
              <a:spcAft>
                <a:spcPts val="600"/>
              </a:spcAft>
              <a:buFont typeface="+mj-lt"/>
              <a:buNone/>
              <a:defRPr/>
            </a:pPr>
            <a:endParaRPr lang="en-US">
              <a:ea typeface="+mn-ea"/>
            </a:endParaRPr>
          </a:p>
        </p:txBody>
      </p:sp>
      <p:sp>
        <p:nvSpPr>
          <p:cNvPr id="59396"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F5B9ED2-DF2F-4FDB-AD29-E919AB9F9470}" type="slidenum">
              <a:rPr lang="en-US" sz="1100">
                <a:solidFill>
                  <a:schemeClr val="bg1"/>
                </a:solidFill>
                <a:latin typeface="Calibri" pitchFamily="34" charset="0"/>
              </a:rPr>
              <a:pPr algn="r" eaLnBrk="1" hangingPunct="1"/>
              <a:t>51</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b="1">
                <a:solidFill>
                  <a:srgbClr val="307C49"/>
                </a:solidFill>
                <a:latin typeface="Calibri" pitchFamily="34" charset="0"/>
                <a:ea typeface="+mn-ea"/>
                <a:cs typeface="Times New Roman" pitchFamily="18" charset="0"/>
              </a:rPr>
              <a:t>SERVICE</a:t>
            </a:r>
            <a:endParaRPr lang="en-US" sz="1400" b="1" cap="all">
              <a:solidFill>
                <a:srgbClr val="307C49"/>
              </a:solidFill>
              <a:latin typeface="Calibri" pitchFamily="34" charset="0"/>
              <a:ea typeface="+mn-ea"/>
              <a:cs typeface="Times New Roman" pitchFamily="18"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5939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pic>
        <p:nvPicPr>
          <p:cNvPr id="59400" name="Picture 10" descr="P10103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2667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6802" name="Content Placeholder 15"/>
          <p:cNvSpPr>
            <a:spLocks noGrp="1"/>
          </p:cNvSpPr>
          <p:nvPr>
            <p:ph idx="1"/>
          </p:nvPr>
        </p:nvSpPr>
        <p:spPr>
          <a:xfrm>
            <a:off x="533400" y="838200"/>
            <a:ext cx="5334000" cy="4413250"/>
          </a:xfrm>
        </p:spPr>
        <p:txBody>
          <a:bodyPr/>
          <a:lstStyle/>
          <a:p>
            <a:pPr marL="0" indent="114300" eaLnBrk="1" hangingPunct="1">
              <a:lnSpc>
                <a:spcPct val="110000"/>
              </a:lnSpc>
              <a:spcBef>
                <a:spcPct val="0"/>
              </a:spcBef>
              <a:spcAft>
                <a:spcPct val="0"/>
              </a:spcAft>
              <a:buFont typeface="Times New Roman" pitchFamily="18" charset="0"/>
              <a:buAutoNum type="arabicPeriod" startAt="8"/>
              <a:defRPr/>
            </a:pPr>
            <a:r>
              <a:rPr lang="en-US" sz="2400" smtClean="0">
                <a:solidFill>
                  <a:srgbClr val="307C49"/>
                </a:solidFill>
                <a:ea typeface="ＭＳ Ｐゴシック" charset="-128"/>
              </a:rPr>
              <a:t>   Just Distribution of Finite Resources</a:t>
            </a:r>
          </a:p>
          <a:p>
            <a:pPr marL="0" indent="114300" eaLnBrk="1" hangingPunct="1">
              <a:lnSpc>
                <a:spcPct val="110000"/>
              </a:lnSpc>
              <a:spcBef>
                <a:spcPct val="0"/>
              </a:spcBef>
              <a:spcAft>
                <a:spcPct val="0"/>
              </a:spcAft>
              <a:buFont typeface="+mj-lt" charset="0"/>
              <a:buNone/>
              <a:defRPr/>
            </a:pPr>
            <a:endParaRPr lang="en-US" sz="2400" smtClean="0">
              <a:solidFill>
                <a:srgbClr val="307C49"/>
              </a:solidFill>
              <a:ea typeface="ＭＳ Ｐゴシック" charset="-128"/>
            </a:endParaRPr>
          </a:p>
          <a:p>
            <a:pPr marL="230188" indent="-230188" eaLnBrk="1" hangingPunct="1">
              <a:spcBef>
                <a:spcPct val="0"/>
              </a:spcBef>
              <a:spcAft>
                <a:spcPts val="600"/>
              </a:spcAft>
              <a:buFont typeface="Arial" pitchFamily="34" charset="0"/>
              <a:buChar char="•"/>
              <a:defRPr/>
            </a:pPr>
            <a:r>
              <a:rPr lang="en-US" sz="2000" smtClean="0">
                <a:solidFill>
                  <a:srgbClr val="953735"/>
                </a:solidFill>
                <a:ea typeface="ＭＳ Ｐゴシック" charset="-128"/>
              </a:rPr>
              <a:t>consider cost-effective management of limited clinical resources </a:t>
            </a:r>
          </a:p>
          <a:p>
            <a:pPr marL="230188" indent="-230188" eaLnBrk="1" hangingPunct="1">
              <a:spcBef>
                <a:spcPct val="0"/>
              </a:spcBef>
              <a:spcAft>
                <a:spcPts val="600"/>
              </a:spcAft>
              <a:buFont typeface="Arial" pitchFamily="34" charset="0"/>
              <a:buChar char="•"/>
              <a:defRPr/>
            </a:pPr>
            <a:r>
              <a:rPr lang="en-US" sz="2000" smtClean="0">
                <a:solidFill>
                  <a:srgbClr val="953735"/>
                </a:solidFill>
                <a:ea typeface="ＭＳ Ｐゴシック" charset="-128"/>
              </a:rPr>
              <a:t>consider implications of exposing patients to superfluous studies</a:t>
            </a:r>
          </a:p>
          <a:p>
            <a:pPr marL="1085850" lvl="1" eaLnBrk="1" hangingPunct="1">
              <a:spcBef>
                <a:spcPct val="0"/>
              </a:spcBef>
              <a:spcAft>
                <a:spcPts val="600"/>
              </a:spcAft>
              <a:buFontTx/>
              <a:buChar char="-"/>
              <a:defRPr/>
            </a:pPr>
            <a:r>
              <a:rPr lang="en-US" smtClean="0">
                <a:solidFill>
                  <a:srgbClr val="404040"/>
                </a:solidFill>
                <a:ea typeface="Times New Roman" pitchFamily="18" charset="0"/>
              </a:rPr>
              <a:t>radiation exposure and other complications</a:t>
            </a:r>
          </a:p>
          <a:p>
            <a:pPr marL="1085850" lvl="1" eaLnBrk="1" hangingPunct="1">
              <a:spcBef>
                <a:spcPct val="0"/>
              </a:spcBef>
              <a:spcAft>
                <a:spcPts val="600"/>
              </a:spcAft>
              <a:buFontTx/>
              <a:buChar char="-"/>
              <a:defRPr/>
            </a:pPr>
            <a:r>
              <a:rPr lang="en-US" smtClean="0">
                <a:solidFill>
                  <a:srgbClr val="404040"/>
                </a:solidFill>
                <a:ea typeface="Times New Roman" pitchFamily="18" charset="0"/>
              </a:rPr>
              <a:t>diminished resources for others</a:t>
            </a:r>
          </a:p>
          <a:p>
            <a:pPr marL="1085850" lvl="1" eaLnBrk="1" hangingPunct="1">
              <a:spcBef>
                <a:spcPct val="0"/>
              </a:spcBef>
              <a:spcAft>
                <a:spcPts val="600"/>
              </a:spcAft>
              <a:buFont typeface="Arial" pitchFamily="34" charset="0"/>
              <a:buNone/>
              <a:defRPr/>
            </a:pPr>
            <a:endParaRPr lang="en-US" smtClean="0">
              <a:solidFill>
                <a:srgbClr val="404040"/>
              </a:solidFill>
              <a:ea typeface="Times New Roman" pitchFamily="18" charset="0"/>
            </a:endParaRPr>
          </a:p>
          <a:p>
            <a:pPr marL="230188" indent="-230188" eaLnBrk="1" hangingPunct="1">
              <a:spcBef>
                <a:spcPct val="0"/>
              </a:spcBef>
              <a:spcAft>
                <a:spcPts val="600"/>
              </a:spcAft>
              <a:buFont typeface="Arial" pitchFamily="34" charset="0"/>
              <a:buChar char="•"/>
              <a:defRPr/>
            </a:pPr>
            <a:r>
              <a:rPr lang="en-US" sz="2000" smtClean="0">
                <a:solidFill>
                  <a:srgbClr val="953735"/>
                </a:solidFill>
                <a:ea typeface="ＭＳ Ｐゴシック" charset="-128"/>
              </a:rPr>
              <a:t>use ACR Appropriateness Criteria to recommend imaging tests</a:t>
            </a:r>
          </a:p>
        </p:txBody>
      </p:sp>
      <p:sp>
        <p:nvSpPr>
          <p:cNvPr id="60420"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19B4BFD-79D7-4FD8-BF2C-CEFDF3C58B7F}" type="slidenum">
              <a:rPr lang="en-US" sz="1100">
                <a:solidFill>
                  <a:schemeClr val="bg1"/>
                </a:solidFill>
                <a:latin typeface="Calibri" pitchFamily="34" charset="0"/>
              </a:rPr>
              <a:pPr algn="r" eaLnBrk="1" hangingPunct="1"/>
              <a:t>52</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b="1">
                <a:solidFill>
                  <a:srgbClr val="307C49"/>
                </a:solidFill>
                <a:latin typeface="Calibri" pitchFamily="34" charset="0"/>
                <a:ea typeface="+mn-ea"/>
                <a:cs typeface="Times New Roman" pitchFamily="18" charset="0"/>
              </a:rPr>
              <a:t>SERVICE</a:t>
            </a:r>
            <a:endParaRPr lang="en-US" sz="1400" b="1" cap="all">
              <a:solidFill>
                <a:srgbClr val="307C49"/>
              </a:solidFill>
              <a:latin typeface="Calibri" pitchFamily="34" charset="0"/>
              <a:ea typeface="+mn-ea"/>
              <a:cs typeface="Times New Roman" pitchFamily="18" charset="0"/>
            </a:endParaRPr>
          </a:p>
        </p:txBody>
      </p:sp>
      <p:sp>
        <p:nvSpPr>
          <p:cNvPr id="12" name="TextBox 11"/>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60423" name="Rectangle 1"/>
          <p:cNvSpPr>
            <a:spLocks noChangeArrowheads="1"/>
          </p:cNvSpPr>
          <p:nvPr/>
        </p:nvSpPr>
        <p:spPr bwMode="auto">
          <a:xfrm>
            <a:off x="457200" y="5867400"/>
            <a:ext cx="556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Times New Roman" pitchFamily="18" charset="0"/>
              </a:rPr>
              <a:t>ACR Appropriateness Criteria® Available at: </a:t>
            </a:r>
            <a:r>
              <a:rPr lang="en-US" sz="1400">
                <a:latin typeface="Times New Roman" pitchFamily="18" charset="0"/>
                <a:hlinkClick r:id="rId11"/>
              </a:rPr>
              <a:t>www.acr.org/ac</a:t>
            </a:r>
            <a:r>
              <a:rPr lang="en-GB" sz="1400">
                <a:latin typeface="Times New Roman" pitchFamily="18" charset="0"/>
              </a:rPr>
              <a:t> </a:t>
            </a:r>
            <a:endParaRPr lang="en-US" sz="1400" u="sng">
              <a:solidFill>
                <a:srgbClr val="595959"/>
              </a:solidFill>
              <a:latin typeface="Times New Roman" pitchFamily="18" charset="0"/>
            </a:endParaRPr>
          </a:p>
        </p:txBody>
      </p:sp>
      <p:sp>
        <p:nvSpPr>
          <p:cNvPr id="6042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grpSp>
        <p:nvGrpSpPr>
          <p:cNvPr id="60425" name="Group 19"/>
          <p:cNvGrpSpPr>
            <a:grpSpLocks/>
          </p:cNvGrpSpPr>
          <p:nvPr/>
        </p:nvGrpSpPr>
        <p:grpSpPr bwMode="auto">
          <a:xfrm>
            <a:off x="5276850" y="3200400"/>
            <a:ext cx="2571750" cy="1905000"/>
            <a:chOff x="3792" y="2208"/>
            <a:chExt cx="1296" cy="960"/>
          </a:xfrm>
        </p:grpSpPr>
        <p:pic>
          <p:nvPicPr>
            <p:cNvPr id="60426" name="Picture 12" descr="265603746"/>
            <p:cNvPicPr>
              <a:picLocks noChangeAspect="1" noChangeArrowheads="1"/>
            </p:cNvPicPr>
            <p:nvPr/>
          </p:nvPicPr>
          <p:blipFill>
            <a:blip r:embed="rId12">
              <a:extLst>
                <a:ext uri="{28A0092B-C50C-407E-A947-70E740481C1C}">
                  <a14:useLocalDpi xmlns:a14="http://schemas.microsoft.com/office/drawing/2010/main" val="0"/>
                </a:ext>
              </a:extLst>
            </a:blip>
            <a:srcRect l="10548" t="25517" r="17397" b="6772"/>
            <a:stretch>
              <a:fillRect/>
            </a:stretch>
          </p:blipFill>
          <p:spPr bwMode="auto">
            <a:xfrm>
              <a:off x="3792" y="2208"/>
              <a:ext cx="129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5" name="Line 13"/>
            <p:cNvSpPr>
              <a:spLocks noChangeShapeType="1"/>
            </p:cNvSpPr>
            <p:nvPr/>
          </p:nvSpPr>
          <p:spPr bwMode="auto">
            <a:xfrm flipV="1">
              <a:off x="3873" y="2288"/>
              <a:ext cx="122" cy="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latin typeface="Arial" charset="0"/>
                <a:ea typeface="ＭＳ Ｐゴシック" charset="0"/>
              </a:endParaRPr>
            </a:p>
          </p:txBody>
        </p:sp>
        <p:sp>
          <p:nvSpPr>
            <p:cNvPr id="79886" name="Line 14"/>
            <p:cNvSpPr>
              <a:spLocks noChangeShapeType="1"/>
            </p:cNvSpPr>
            <p:nvPr/>
          </p:nvSpPr>
          <p:spPr bwMode="auto">
            <a:xfrm flipV="1">
              <a:off x="3914" y="2409"/>
              <a:ext cx="121" cy="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latin typeface="Arial" charset="0"/>
                <a:ea typeface="ＭＳ Ｐゴシック" charset="0"/>
              </a:endParaRPr>
            </a:p>
          </p:txBody>
        </p:sp>
        <p:sp>
          <p:nvSpPr>
            <p:cNvPr id="79887" name="Line 15"/>
            <p:cNvSpPr>
              <a:spLocks noChangeShapeType="1"/>
            </p:cNvSpPr>
            <p:nvPr/>
          </p:nvSpPr>
          <p:spPr bwMode="auto">
            <a:xfrm flipV="1">
              <a:off x="3954" y="2529"/>
              <a:ext cx="122" cy="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latin typeface="Arial" charset="0"/>
                <a:ea typeface="ＭＳ Ｐゴシック" charset="0"/>
              </a:endParaRPr>
            </a:p>
          </p:txBody>
        </p:sp>
        <p:sp>
          <p:nvSpPr>
            <p:cNvPr id="79888" name="Line 16"/>
            <p:cNvSpPr>
              <a:spLocks noChangeShapeType="1"/>
            </p:cNvSpPr>
            <p:nvPr/>
          </p:nvSpPr>
          <p:spPr bwMode="auto">
            <a:xfrm flipV="1">
              <a:off x="3995" y="2650"/>
              <a:ext cx="121" cy="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latin typeface="Arial" charset="0"/>
                <a:ea typeface="ＭＳ Ｐゴシック" charset="0"/>
              </a:endParaRPr>
            </a:p>
          </p:txBody>
        </p:sp>
        <p:sp>
          <p:nvSpPr>
            <p:cNvPr id="79889" name="Line 17"/>
            <p:cNvSpPr>
              <a:spLocks noChangeShapeType="1"/>
            </p:cNvSpPr>
            <p:nvPr/>
          </p:nvSpPr>
          <p:spPr bwMode="auto">
            <a:xfrm flipV="1">
              <a:off x="4076" y="2770"/>
              <a:ext cx="121" cy="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latin typeface="Arial" charset="0"/>
                <a:ea typeface="ＭＳ Ｐゴシック"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Content Placeholder 10"/>
          <p:cNvSpPr>
            <a:spLocks noGrp="1"/>
          </p:cNvSpPr>
          <p:nvPr>
            <p:ph idx="1"/>
          </p:nvPr>
        </p:nvSpPr>
        <p:spPr>
          <a:xfrm>
            <a:off x="914400" y="3635375"/>
            <a:ext cx="6553200" cy="2389188"/>
          </a:xfrm>
        </p:spPr>
        <p:txBody>
          <a:bodyPr rtlCol="0"/>
          <a:lstStyle/>
          <a:p>
            <a:pPr eaLnBrk="1" fontAlgn="auto" hangingPunct="1">
              <a:lnSpc>
                <a:spcPct val="90000"/>
              </a:lnSpc>
              <a:defRPr/>
            </a:pPr>
            <a:r>
              <a:rPr lang="en-CA" smtClean="0">
                <a:ea typeface="+mn-ea"/>
              </a:rPr>
              <a:t>Ask why the CT scan was ordered</a:t>
            </a:r>
          </a:p>
          <a:p>
            <a:pPr eaLnBrk="1" fontAlgn="auto" hangingPunct="1">
              <a:lnSpc>
                <a:spcPct val="90000"/>
              </a:lnSpc>
              <a:defRPr/>
            </a:pPr>
            <a:r>
              <a:rPr lang="en-CA" smtClean="0">
                <a:ea typeface="+mn-ea"/>
              </a:rPr>
              <a:t>Check with CT for openings today</a:t>
            </a:r>
          </a:p>
          <a:p>
            <a:pPr eaLnBrk="1" fontAlgn="auto" hangingPunct="1">
              <a:lnSpc>
                <a:spcPct val="90000"/>
              </a:lnSpc>
              <a:defRPr/>
            </a:pPr>
            <a:r>
              <a:rPr lang="en-CA" smtClean="0">
                <a:ea typeface="+mn-ea"/>
              </a:rPr>
              <a:t>Tell the intern that the patient will need to get the CT as an outpatient</a:t>
            </a:r>
          </a:p>
          <a:p>
            <a:pPr eaLnBrk="1" fontAlgn="auto" hangingPunct="1">
              <a:defRPr/>
            </a:pPr>
            <a:endParaRPr lang="en-US">
              <a:ea typeface="+mn-ea"/>
            </a:endParaRPr>
          </a:p>
        </p:txBody>
      </p:sp>
      <p:sp>
        <p:nvSpPr>
          <p:cNvPr id="61444" name="Text Placeholder 12"/>
          <p:cNvSpPr>
            <a:spLocks noGrp="1"/>
          </p:cNvSpPr>
          <p:nvPr>
            <p:ph type="body" sz="quarter" idx="13"/>
          </p:nvPr>
        </p:nvSpPr>
        <p:spPr>
          <a:xfrm>
            <a:off x="609600" y="1066800"/>
            <a:ext cx="6858000" cy="2616200"/>
          </a:xfrm>
        </p:spPr>
        <p:txBody>
          <a:bodyPr/>
          <a:lstStyle/>
          <a:p>
            <a:pPr eaLnBrk="1" hangingPunct="1">
              <a:spcBef>
                <a:spcPct val="0"/>
              </a:spcBef>
            </a:pPr>
            <a:r>
              <a:rPr lang="en-US" smtClean="0">
                <a:solidFill>
                  <a:srgbClr val="953735"/>
                </a:solidFill>
                <a:ea typeface="ＭＳ Ｐゴシック" pitchFamily="34" charset="-128"/>
              </a:rPr>
              <a:t>     You are on a radiology rotation and get a call from the medicine intern. One of his patients, who lives 2 hours away, is about to be discharged.  The patient is scheduled for an outpatient CT chest in 2 weeks, but the intern requests the CT today instead. Which response would be appropriate? </a:t>
            </a:r>
          </a:p>
          <a:p>
            <a:pPr eaLnBrk="1" hangingPunct="1">
              <a:spcBef>
                <a:spcPct val="0"/>
              </a:spcBef>
            </a:pPr>
            <a:endParaRPr lang="en-US" smtClean="0">
              <a:solidFill>
                <a:srgbClr val="953735"/>
              </a:solidFill>
              <a:ea typeface="ＭＳ Ｐゴシック" pitchFamily="34" charset="-128"/>
            </a:endParaRPr>
          </a:p>
        </p:txBody>
      </p:sp>
      <p:sp>
        <p:nvSpPr>
          <p:cNvPr id="61445"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33CF437-F3E0-4D4D-A092-A6E0F1F68647}" type="slidenum">
              <a:rPr lang="en-US" sz="1100">
                <a:solidFill>
                  <a:schemeClr val="bg1"/>
                </a:solidFill>
                <a:latin typeface="Calibri" pitchFamily="34" charset="0"/>
              </a:rPr>
              <a:pPr algn="r" eaLnBrk="1" hangingPunct="1"/>
              <a:t>53</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6" name="Oval 15"/>
          <p:cNvSpPr>
            <a:spLocks noChangeArrowheads="1"/>
          </p:cNvSpPr>
          <p:nvPr/>
        </p:nvSpPr>
        <p:spPr bwMode="auto">
          <a:xfrm>
            <a:off x="228600" y="762000"/>
            <a:ext cx="609600" cy="609600"/>
          </a:xfrm>
          <a:prstGeom prst="ellipse">
            <a:avLst/>
          </a:prstGeom>
          <a:solidFill>
            <a:schemeClr val="bg1"/>
          </a:solidFill>
          <a:ln>
            <a:noFill/>
          </a:ln>
          <a:effectLst>
            <a:outerShdw blurRad="63500" dist="38100" dir="2700000" sx="98000" sy="98000" algn="tl" rotWithShape="0">
              <a:srgbClr val="000000">
                <a:alpha val="53000"/>
              </a:srgbClr>
            </a:outerShdw>
          </a:effectLst>
          <a:extLst>
            <a:ext uri="{91240B29-F687-4F45-9708-019B960494DF}">
              <a14:hiddenLine xmlns:a14="http://schemas.microsoft.com/office/drawing/2010/main" w="25400">
                <a:solidFill>
                  <a:srgbClr val="000000"/>
                </a:solidFill>
                <a:round/>
                <a:headEnd/>
                <a:tailEnd/>
              </a14:hiddenLine>
            </a:ext>
          </a:extLst>
        </p:spPr>
        <p:txBody>
          <a:bodyPr lIns="0" tIns="274320" rIns="0" anchor="ctr"/>
          <a:lstStyle/>
          <a:p>
            <a:pPr algn="ctr" fontAlgn="auto">
              <a:spcBef>
                <a:spcPts val="0"/>
              </a:spcBef>
              <a:spcAft>
                <a:spcPts val="0"/>
              </a:spcAft>
              <a:defRPr/>
            </a:pPr>
            <a:r>
              <a:rPr lang="en-US" sz="1400">
                <a:ea typeface="+mn-ea"/>
                <a:cs typeface="Arial" pitchFamily="34" charset="0"/>
              </a:rPr>
              <a:t>case</a:t>
            </a:r>
          </a:p>
          <a:p>
            <a:pPr algn="ctr" fontAlgn="auto">
              <a:spcBef>
                <a:spcPts val="0"/>
              </a:spcBef>
              <a:spcAft>
                <a:spcPts val="0"/>
              </a:spcAft>
              <a:defRPr/>
            </a:pPr>
            <a:r>
              <a:rPr lang="en-US" sz="2000">
                <a:ea typeface="+mn-ea"/>
                <a:cs typeface="Arial" pitchFamily="34" charset="0"/>
              </a:rPr>
              <a:t>13</a:t>
            </a:r>
          </a:p>
          <a:p>
            <a:pPr algn="ctr" fontAlgn="auto">
              <a:spcBef>
                <a:spcPts val="0"/>
              </a:spcBef>
              <a:spcAft>
                <a:spcPts val="1200"/>
              </a:spcAft>
              <a:defRPr/>
            </a:pPr>
            <a:endParaRPr lang="en-US" sz="1400">
              <a:ea typeface="+mn-ea"/>
              <a:cs typeface="Arial" pitchFamily="34" charset="0"/>
            </a:endParaRPr>
          </a:p>
        </p:txBody>
      </p:sp>
      <p:sp>
        <p:nvSpPr>
          <p:cNvPr id="17" name="TextBox 16"/>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61449"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2467" name="Text Placeholder 10"/>
          <p:cNvSpPr>
            <a:spLocks noGrp="1"/>
          </p:cNvSpPr>
          <p:nvPr>
            <p:ph type="body" sz="quarter" idx="13"/>
          </p:nvPr>
        </p:nvSpPr>
        <p:spPr>
          <a:xfrm>
            <a:off x="1066800" y="2514600"/>
            <a:ext cx="6477000" cy="2286000"/>
          </a:xfrm>
        </p:spPr>
        <p:txBody>
          <a:bodyPr/>
          <a:lstStyle/>
          <a:p>
            <a:pPr marL="0" indent="0" eaLnBrk="1" hangingPunct="1">
              <a:spcBef>
                <a:spcPct val="0"/>
              </a:spcBef>
              <a:buFont typeface="Arial" pitchFamily="34" charset="0"/>
              <a:buNone/>
            </a:pPr>
            <a:r>
              <a:rPr lang="en-US" sz="2000" smtClean="0">
                <a:solidFill>
                  <a:srgbClr val="4A452A"/>
                </a:solidFill>
                <a:ea typeface="ＭＳ Ｐゴシック" pitchFamily="34" charset="-128"/>
              </a:rPr>
              <a:t>The request from a colleague should not be the basis for special consideration.  In this illustration, the scan was ordered for follow-up of a chronic condition, and not for a deterioration of condition.  This standard outpatient study shouldn</a:t>
            </a:r>
            <a:r>
              <a:rPr lang="ja-JP" altLang="en-US" sz="2000" smtClean="0">
                <a:solidFill>
                  <a:srgbClr val="4A452A"/>
                </a:solidFill>
                <a:ea typeface="ＭＳ Ｐゴシック" pitchFamily="34" charset="-128"/>
              </a:rPr>
              <a:t>’</a:t>
            </a:r>
            <a:r>
              <a:rPr lang="en-US" altLang="ja-JP" sz="2000" smtClean="0">
                <a:solidFill>
                  <a:srgbClr val="4A452A"/>
                </a:solidFill>
                <a:ea typeface="ＭＳ Ｐゴシック" pitchFamily="34" charset="-128"/>
              </a:rPr>
              <a:t>t be prioritized at the potential expense of limiting access by sicker patients.  </a:t>
            </a:r>
          </a:p>
          <a:p>
            <a:pPr marL="0" indent="0" eaLnBrk="1" hangingPunct="1">
              <a:spcBef>
                <a:spcPct val="0"/>
              </a:spcBef>
              <a:buFont typeface="Arial" pitchFamily="34" charset="0"/>
              <a:buNone/>
            </a:pPr>
            <a:endParaRPr lang="en-US" smtClean="0">
              <a:solidFill>
                <a:srgbClr val="4A452A"/>
              </a:solidFill>
              <a:ea typeface="ＭＳ Ｐゴシック" pitchFamily="34" charset="-128"/>
            </a:endParaRPr>
          </a:p>
        </p:txBody>
      </p:sp>
      <p:sp>
        <p:nvSpPr>
          <p:cNvPr id="13" name="Content Placeholder 12"/>
          <p:cNvSpPr>
            <a:spLocks noGrp="1"/>
          </p:cNvSpPr>
          <p:nvPr>
            <p:ph sz="quarter" idx="14"/>
          </p:nvPr>
        </p:nvSpPr>
        <p:spPr>
          <a:xfrm>
            <a:off x="914400" y="1981200"/>
            <a:ext cx="5029200" cy="609600"/>
          </a:xfrm>
        </p:spPr>
        <p:txBody>
          <a:bodyPr rtlCol="0">
            <a:normAutofit/>
          </a:bodyPr>
          <a:lstStyle/>
          <a:p>
            <a:pPr indent="-274320" eaLnBrk="1" fontAlgn="auto" hangingPunct="1">
              <a:spcBef>
                <a:spcPts val="0"/>
              </a:spcBef>
              <a:defRPr/>
            </a:pPr>
            <a:r>
              <a:rPr lang="en-US" smtClean="0">
                <a:ea typeface="+mn-ea"/>
              </a:rPr>
              <a:t>Ask why the CT scan was ordered.</a:t>
            </a:r>
            <a:endParaRPr lang="en-US">
              <a:ea typeface="+mn-ea"/>
            </a:endParaRPr>
          </a:p>
        </p:txBody>
      </p:sp>
      <p:sp>
        <p:nvSpPr>
          <p:cNvPr id="62469" name="Content Placeholder 13"/>
          <p:cNvSpPr>
            <a:spLocks noGrp="1"/>
          </p:cNvSpPr>
          <p:nvPr>
            <p:ph sz="quarter" idx="15"/>
          </p:nvPr>
        </p:nvSpPr>
        <p:spPr/>
        <p:txBody>
          <a:bodyPr/>
          <a:lstStyle/>
          <a:p>
            <a:pPr eaLnBrk="1" hangingPunct="1">
              <a:spcAft>
                <a:spcPct val="0"/>
              </a:spcAft>
            </a:pPr>
            <a:r>
              <a:rPr lang="en-US" smtClean="0">
                <a:ea typeface="ＭＳ Ｐゴシック" pitchFamily="34" charset="-128"/>
              </a:rPr>
              <a:t>13</a:t>
            </a:r>
          </a:p>
        </p:txBody>
      </p:sp>
      <p:sp>
        <p:nvSpPr>
          <p:cNvPr id="62470" name="Text Placeholder 14"/>
          <p:cNvSpPr>
            <a:spLocks noGrp="1"/>
          </p:cNvSpPr>
          <p:nvPr>
            <p:ph type="body" sz="quarter" idx="17"/>
          </p:nvPr>
        </p:nvSpPr>
        <p:spPr/>
        <p:txBody>
          <a:bodyPr/>
          <a:lstStyle/>
          <a:p>
            <a:pPr eaLnBrk="1" hangingPunct="1">
              <a:spcAft>
                <a:spcPct val="0"/>
              </a:spcAft>
            </a:pPr>
            <a:r>
              <a:rPr lang="ja-JP" altLang="en-US" smtClean="0">
                <a:solidFill>
                  <a:srgbClr val="953735"/>
                </a:solidFill>
                <a:ea typeface="ＭＳ Ｐゴシック" pitchFamily="34" charset="-128"/>
              </a:rPr>
              <a:t>“</a:t>
            </a:r>
            <a:r>
              <a:rPr lang="en-US" altLang="ja-JP" smtClean="0">
                <a:solidFill>
                  <a:srgbClr val="953735"/>
                </a:solidFill>
                <a:ea typeface="ＭＳ Ｐゴシック" pitchFamily="34" charset="-128"/>
              </a:rPr>
              <a:t>A</a:t>
            </a:r>
            <a:r>
              <a:rPr lang="ja-JP" altLang="en-US" smtClean="0">
                <a:solidFill>
                  <a:srgbClr val="953735"/>
                </a:solidFill>
                <a:ea typeface="ＭＳ Ｐゴシック" pitchFamily="34" charset="-128"/>
              </a:rPr>
              <a:t>”</a:t>
            </a:r>
            <a:endParaRPr lang="en-US" smtClean="0">
              <a:solidFill>
                <a:srgbClr val="953735"/>
              </a:solidFill>
              <a:ea typeface="ＭＳ Ｐゴシック" pitchFamily="34" charset="-128"/>
            </a:endParaRPr>
          </a:p>
        </p:txBody>
      </p:sp>
      <p:sp>
        <p:nvSpPr>
          <p:cNvPr id="62471"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33F8776-36B3-4B39-832C-358D5B7C3E72}" type="slidenum">
              <a:rPr lang="en-US" sz="1100">
                <a:solidFill>
                  <a:schemeClr val="bg1"/>
                </a:solidFill>
                <a:latin typeface="Calibri" pitchFamily="34" charset="0"/>
              </a:rPr>
              <a:pPr algn="r" eaLnBrk="1" hangingPunct="1"/>
              <a:t>54</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6" name="TextBox 15"/>
          <p:cNvSpPr txBox="1"/>
          <p:nvPr/>
        </p:nvSpPr>
        <p:spPr>
          <a:xfrm>
            <a:off x="1622425" y="5130800"/>
            <a:ext cx="511175" cy="579438"/>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
        <p:nvSpPr>
          <p:cNvPr id="17" name="TextBox 16"/>
          <p:cNvSpPr txBox="1"/>
          <p:nvPr/>
        </p:nvSpPr>
        <p:spPr>
          <a:xfrm>
            <a:off x="1905000" y="4800600"/>
            <a:ext cx="5867400" cy="1082675"/>
          </a:xfrm>
          <a:prstGeom prst="rect">
            <a:avLst/>
          </a:prstGeom>
          <a:noFill/>
        </p:spPr>
        <p:txBody>
          <a:bodyPr>
            <a:spAutoFit/>
          </a:bodyPr>
          <a:lstStyle/>
          <a:p>
            <a:pPr marL="0" lvl="1" fontAlgn="auto">
              <a:spcBef>
                <a:spcPts val="0"/>
              </a:spcBef>
              <a:spcAft>
                <a:spcPts val="600"/>
              </a:spcAft>
              <a:defRPr/>
            </a:pPr>
            <a:r>
              <a:rPr lang="en-US" sz="2000">
                <a:solidFill>
                  <a:schemeClr val="accent2">
                    <a:lumMod val="75000"/>
                  </a:schemeClr>
                </a:solidFill>
                <a:latin typeface="Times New Roman" pitchFamily="18" charset="0"/>
                <a:ea typeface="+mn-ea"/>
              </a:rPr>
              <a:t>in prioritizing study requests</a:t>
            </a:r>
          </a:p>
          <a:p>
            <a:pPr marL="571500" lvl="1" indent="228600" fontAlgn="auto">
              <a:spcBef>
                <a:spcPts val="0"/>
              </a:spcBef>
              <a:spcAft>
                <a:spcPts val="0"/>
              </a:spcAft>
              <a:buFont typeface="Arial" pitchFamily="34" charset="0"/>
              <a:buChar char="•"/>
              <a:defRPr/>
            </a:pPr>
            <a:r>
              <a:rPr lang="en-US" sz="2000" b="1" i="1">
                <a:solidFill>
                  <a:schemeClr val="tx1">
                    <a:lumMod val="75000"/>
                    <a:lumOff val="25000"/>
                  </a:schemeClr>
                </a:solidFill>
                <a:latin typeface="Times New Roman" pitchFamily="18" charset="0"/>
                <a:ea typeface="+mn-ea"/>
              </a:rPr>
              <a:t>collect information</a:t>
            </a:r>
          </a:p>
          <a:p>
            <a:pPr marL="571500" lvl="1" indent="228600" fontAlgn="auto">
              <a:spcBef>
                <a:spcPts val="0"/>
              </a:spcBef>
              <a:spcAft>
                <a:spcPts val="0"/>
              </a:spcAft>
              <a:buFont typeface="Arial" pitchFamily="34" charset="0"/>
              <a:buChar char="•"/>
              <a:defRPr/>
            </a:pPr>
            <a:r>
              <a:rPr lang="en-US" sz="2000" b="1" i="1">
                <a:solidFill>
                  <a:schemeClr val="tx1">
                    <a:lumMod val="75000"/>
                    <a:lumOff val="25000"/>
                  </a:schemeClr>
                </a:solidFill>
                <a:latin typeface="Times New Roman" pitchFamily="18" charset="0"/>
                <a:ea typeface="+mn-ea"/>
              </a:rPr>
              <a:t>speak to the radiology attending for advice</a:t>
            </a:r>
            <a:endParaRPr lang="en-US" sz="1800">
              <a:latin typeface="Times New Roman" pitchFamily="18" charset="0"/>
              <a:ea typeface="+mn-ea"/>
              <a:cs typeface="Times New Roman" pitchFamily="18" charset="0"/>
            </a:endParaRPr>
          </a:p>
        </p:txBody>
      </p:sp>
      <p:sp>
        <p:nvSpPr>
          <p:cNvPr id="19" name="TextBox 18"/>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62476"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
        <p:nvSpPr>
          <p:cNvPr id="2" name="TextBox 15"/>
          <p:cNvSpPr txBox="1"/>
          <p:nvPr/>
        </p:nvSpPr>
        <p:spPr>
          <a:xfrm>
            <a:off x="1600200" y="5486400"/>
            <a:ext cx="511175" cy="579438"/>
          </a:xfrm>
          <a:prstGeom prst="rect">
            <a:avLst/>
          </a:prstGeom>
          <a:noFill/>
        </p:spPr>
        <p:txBody>
          <a:bodyPr>
            <a:spAutoFit/>
          </a:bodyPr>
          <a:lstStyle/>
          <a:p>
            <a:pPr fontAlgn="auto">
              <a:spcBef>
                <a:spcPts val="0"/>
              </a:spcBef>
              <a:spcAft>
                <a:spcPts val="0"/>
              </a:spcAft>
              <a:defRPr/>
            </a:pPr>
            <a:r>
              <a:rPr lang="en-US" sz="3200" b="1">
                <a:solidFill>
                  <a:schemeClr val="accent2">
                    <a:lumMod val="75000"/>
                  </a:schemeClr>
                </a:solidFill>
                <a:latin typeface="+mn-lt"/>
                <a:ea typeface="+mn-ea"/>
                <a:sym typeface="Wingdings 2"/>
              </a:rPr>
              <a:t></a:t>
            </a:r>
            <a:endParaRPr lang="en-US" sz="3200">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533400" y="1219200"/>
            <a:ext cx="5715000" cy="3810000"/>
          </a:xfrm>
          <a:ln w="3175"/>
        </p:spPr>
        <p:txBody>
          <a:bodyPr rtlCol="0">
            <a:noAutofit/>
          </a:bodyPr>
          <a:lstStyle/>
          <a:p>
            <a:pPr marL="571500" eaLnBrk="1" fontAlgn="auto" hangingPunct="1">
              <a:spcAft>
                <a:spcPts val="0"/>
              </a:spcAft>
              <a:buFont typeface="+mj-lt"/>
              <a:buAutoNum type="arabicPeriod" startAt="9"/>
              <a:defRPr/>
            </a:pPr>
            <a:r>
              <a:rPr lang="en-US" sz="2400" smtClean="0">
                <a:solidFill>
                  <a:srgbClr val="307C49"/>
                </a:solidFill>
                <a:ea typeface="+mn-ea"/>
              </a:rPr>
              <a:t>Managing Conflicts of Interest</a:t>
            </a:r>
          </a:p>
          <a:p>
            <a:pPr marL="0" indent="0" eaLnBrk="1" fontAlgn="auto" hangingPunct="1">
              <a:lnSpc>
                <a:spcPct val="110000"/>
              </a:lnSpc>
              <a:spcAft>
                <a:spcPts val="0"/>
              </a:spcAft>
              <a:buFont typeface="+mj-lt"/>
              <a:buNone/>
              <a:defRPr/>
            </a:pPr>
            <a:endParaRPr lang="en-US" smtClean="0">
              <a:ea typeface="+mn-ea"/>
            </a:endParaRPr>
          </a:p>
          <a:p>
            <a:pPr marL="855663" indent="-223838" eaLnBrk="1" fontAlgn="auto" hangingPunct="1">
              <a:buFont typeface="Arial" pitchFamily="34" charset="0"/>
              <a:buChar char="•"/>
              <a:defRPr/>
            </a:pPr>
            <a:r>
              <a:rPr lang="en-US" sz="2000" smtClean="0">
                <a:solidFill>
                  <a:schemeClr val="tx1">
                    <a:lumMod val="85000"/>
                    <a:lumOff val="15000"/>
                  </a:schemeClr>
                </a:solidFill>
                <a:ea typeface="+mn-ea"/>
              </a:rPr>
              <a:t>essential in maintaining trust with colleagues and patients</a:t>
            </a:r>
            <a:endParaRPr lang="en-CA" sz="2000" smtClean="0">
              <a:solidFill>
                <a:schemeClr val="tx1">
                  <a:lumMod val="85000"/>
                  <a:lumOff val="15000"/>
                </a:schemeClr>
              </a:solidFill>
              <a:ea typeface="+mn-ea"/>
            </a:endParaRPr>
          </a:p>
          <a:p>
            <a:pPr marL="855663" indent="-223838" eaLnBrk="1" fontAlgn="auto" hangingPunct="1">
              <a:buFont typeface="Arial" pitchFamily="34" charset="0"/>
              <a:buChar char="•"/>
              <a:defRPr/>
            </a:pPr>
            <a:r>
              <a:rPr lang="en-CA" sz="2000" smtClean="0">
                <a:solidFill>
                  <a:schemeClr val="tx1">
                    <a:lumMod val="85000"/>
                    <a:lumOff val="15000"/>
                  </a:schemeClr>
                </a:solidFill>
                <a:ea typeface="+mn-ea"/>
              </a:rPr>
              <a:t>disclose conflicts of interest and be familiar with how to appropriately manage those which arise</a:t>
            </a:r>
          </a:p>
          <a:p>
            <a:pPr marL="855663" indent="-223838" eaLnBrk="1" fontAlgn="auto" hangingPunct="1">
              <a:buFont typeface="Arial" pitchFamily="34" charset="0"/>
              <a:buChar char="•"/>
              <a:defRPr/>
            </a:pPr>
            <a:r>
              <a:rPr lang="en-CA" sz="2000" smtClean="0">
                <a:solidFill>
                  <a:schemeClr val="tx1">
                    <a:lumMod val="85000"/>
                    <a:lumOff val="15000"/>
                  </a:schemeClr>
                </a:solidFill>
                <a:ea typeface="+mn-ea"/>
              </a:rPr>
              <a:t>avoid interaction with industries for private gain or personal advantage</a:t>
            </a:r>
            <a:endParaRPr lang="en-CA" smtClean="0">
              <a:solidFill>
                <a:schemeClr val="tx1">
                  <a:lumMod val="85000"/>
                  <a:lumOff val="15000"/>
                </a:schemeClr>
              </a:solidFill>
              <a:ea typeface="+mn-ea"/>
            </a:endParaRPr>
          </a:p>
          <a:p>
            <a:pPr marL="800100" indent="-228600" eaLnBrk="1" fontAlgn="auto" hangingPunct="1">
              <a:spcAft>
                <a:spcPts val="600"/>
              </a:spcAft>
              <a:buFont typeface="Arial" pitchFamily="34" charset="0"/>
              <a:buChar char="•"/>
              <a:defRPr/>
            </a:pPr>
            <a:endParaRPr lang="en-US">
              <a:ea typeface="+mn-ea"/>
            </a:endParaRPr>
          </a:p>
        </p:txBody>
      </p:sp>
      <p:sp>
        <p:nvSpPr>
          <p:cNvPr id="63492"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55EF133-50F1-42DB-9BC8-63B918C75061}" type="slidenum">
              <a:rPr lang="en-US" sz="1100">
                <a:solidFill>
                  <a:schemeClr val="bg1"/>
                </a:solidFill>
                <a:latin typeface="Calibri" pitchFamily="34" charset="0"/>
              </a:rPr>
              <a:pPr algn="r" eaLnBrk="1" hangingPunct="1"/>
              <a:t>55</a:t>
            </a:fld>
            <a:endParaRPr lang="en-US" sz="1100">
              <a:solidFill>
                <a:schemeClr val="bg1"/>
              </a:solidFill>
              <a:latin typeface="Calibri" pitchFamily="34" charset="0"/>
            </a:endParaRPr>
          </a:p>
        </p:txBody>
      </p:sp>
      <p:sp>
        <p:nvSpPr>
          <p:cNvPr id="8" name="TextBox 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b="1">
                <a:solidFill>
                  <a:srgbClr val="307C49"/>
                </a:solidFill>
                <a:latin typeface="Calibri" pitchFamily="34" charset="0"/>
                <a:ea typeface="+mn-ea"/>
                <a:cs typeface="Times New Roman" pitchFamily="18" charset="0"/>
              </a:rPr>
              <a:t>SERVICE</a:t>
            </a:r>
            <a:endParaRPr lang="en-US" sz="1400" b="1" cap="all">
              <a:solidFill>
                <a:srgbClr val="307C49"/>
              </a:solidFill>
              <a:latin typeface="Calibri" pitchFamily="34" charset="0"/>
              <a:ea typeface="+mn-ea"/>
              <a:cs typeface="Times New Roman" pitchFamily="18" charset="0"/>
            </a:endParaRPr>
          </a:p>
        </p:txBody>
      </p:sp>
      <p:sp>
        <p:nvSpPr>
          <p:cNvPr id="11" name="TextBox 10"/>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63495"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 Placeholder 16"/>
          <p:cNvSpPr>
            <a:spLocks noGrp="1"/>
          </p:cNvSpPr>
          <p:nvPr>
            <p:ph type="body" sz="quarter" idx="13"/>
          </p:nvPr>
        </p:nvSpPr>
        <p:spPr>
          <a:xfrm>
            <a:off x="609600" y="990600"/>
            <a:ext cx="6858000" cy="430213"/>
          </a:xfrm>
        </p:spPr>
        <p:txBody>
          <a:bodyPr rtlCol="0"/>
          <a:lstStyle/>
          <a:p>
            <a:pPr eaLnBrk="1" fontAlgn="auto" hangingPunct="1">
              <a:defRPr/>
            </a:pPr>
            <a:r>
              <a:rPr lang="en-US" smtClean="0">
                <a:solidFill>
                  <a:schemeClr val="tx1">
                    <a:lumMod val="95000"/>
                    <a:lumOff val="5000"/>
                  </a:schemeClr>
                </a:solidFill>
                <a:ea typeface="+mn-ea"/>
              </a:rPr>
              <a:t>When is it appropriate to accept gifts from Pharma?</a:t>
            </a:r>
            <a:endParaRPr lang="en-US">
              <a:solidFill>
                <a:schemeClr val="tx1">
                  <a:lumMod val="95000"/>
                  <a:lumOff val="5000"/>
                </a:schemeClr>
              </a:solidFill>
              <a:ea typeface="+mn-ea"/>
            </a:endParaRPr>
          </a:p>
        </p:txBody>
      </p:sp>
      <p:sp>
        <p:nvSpPr>
          <p:cNvPr id="64516" name="Content Placeholder 19"/>
          <p:cNvSpPr>
            <a:spLocks noGrp="1"/>
          </p:cNvSpPr>
          <p:nvPr>
            <p:ph sz="quarter" idx="15"/>
          </p:nvPr>
        </p:nvSpPr>
        <p:spPr>
          <a:xfrm>
            <a:off x="596900" y="1295400"/>
            <a:ext cx="3200400" cy="708025"/>
          </a:xfrm>
        </p:spPr>
        <p:txBody>
          <a:bodyPr/>
          <a:lstStyle/>
          <a:p>
            <a:pPr eaLnBrk="1" hangingPunct="1"/>
            <a:r>
              <a:rPr lang="en-US" smtClean="0">
                <a:solidFill>
                  <a:srgbClr val="C00000"/>
                </a:solidFill>
                <a:ea typeface="ＭＳ Ｐゴシック" pitchFamily="34" charset="-128"/>
              </a:rPr>
              <a:t>Never.</a:t>
            </a:r>
          </a:p>
        </p:txBody>
      </p:sp>
      <p:sp>
        <p:nvSpPr>
          <p:cNvPr id="64517"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FA4802C-B781-462F-B1AF-0D4EC1767A67}" type="slidenum">
              <a:rPr lang="en-US" sz="1100">
                <a:solidFill>
                  <a:schemeClr val="bg1"/>
                </a:solidFill>
                <a:latin typeface="Calibri" pitchFamily="34" charset="0"/>
              </a:rPr>
              <a:pPr algn="r" eaLnBrk="1" hangingPunct="1"/>
              <a:t>56</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64519" name="Content Placeholder 15"/>
          <p:cNvSpPr txBox="1">
            <a:spLocks/>
          </p:cNvSpPr>
          <p:nvPr/>
        </p:nvSpPr>
        <p:spPr bwMode="auto">
          <a:xfrm>
            <a:off x="762000" y="2133600"/>
            <a:ext cx="6477000" cy="3733800"/>
          </a:xfrm>
          <a:prstGeom prst="rect">
            <a:avLst/>
          </a:prstGeom>
          <a:solidFill>
            <a:srgbClr val="FDEFDF"/>
          </a:solidFill>
          <a:ln w="3175">
            <a:solidFill>
              <a:schemeClr val="tx1"/>
            </a:solidFill>
            <a:miter lim="800000"/>
            <a:headEnd/>
            <a:tailEnd/>
          </a:ln>
          <a:effectLst>
            <a:outerShdw dist="50800" dir="4800019" sx="100999" sy="100999" algn="tl" rotWithShape="0">
              <a:srgbClr val="10253F">
                <a:alpha val="53000"/>
              </a:srgbClr>
            </a:outerShdw>
          </a:effectLst>
        </p:spPr>
        <p:txBody>
          <a:bodyPr lIns="182880" tIns="182880" rIns="182880" bIns="182880"/>
          <a:lstStyle>
            <a:lvl1pPr marL="171450" indent="-5873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SzPct val="80000"/>
            </a:pPr>
            <a:r>
              <a:rPr lang="en-US">
                <a:solidFill>
                  <a:srgbClr val="404040"/>
                </a:solidFill>
                <a:latin typeface="Times New Roman" pitchFamily="18" charset="0"/>
              </a:rPr>
              <a:t> </a:t>
            </a:r>
            <a:r>
              <a:rPr lang="en-US" sz="2000" b="1">
                <a:solidFill>
                  <a:srgbClr val="404040"/>
                </a:solidFill>
                <a:latin typeface="Times New Roman" pitchFamily="18" charset="0"/>
              </a:rPr>
              <a:t>PharmFree Policy and Pledge.</a:t>
            </a:r>
          </a:p>
          <a:p>
            <a:pPr eaLnBrk="1" hangingPunct="1">
              <a:buSzPct val="80000"/>
            </a:pPr>
            <a:endParaRPr lang="en-US" sz="800">
              <a:solidFill>
                <a:srgbClr val="404040"/>
              </a:solidFill>
              <a:latin typeface="Times New Roman" pitchFamily="18" charset="0"/>
            </a:endParaRPr>
          </a:p>
          <a:p>
            <a:pPr eaLnBrk="1" hangingPunct="1">
              <a:buSzPct val="80000"/>
            </a:pPr>
            <a:r>
              <a:rPr lang="ja-JP" altLang="en-US" sz="1700">
                <a:solidFill>
                  <a:srgbClr val="404040"/>
                </a:solidFill>
                <a:latin typeface="Times New Roman" pitchFamily="18" charset="0"/>
              </a:rPr>
              <a:t>“</a:t>
            </a:r>
            <a:r>
              <a:rPr lang="en-US" altLang="ja-JP" sz="1700">
                <a:solidFill>
                  <a:srgbClr val="404040"/>
                </a:solidFill>
                <a:latin typeface="Times New Roman" pitchFamily="18" charset="0"/>
              </a:rPr>
              <a:t>I am committed to the practice of medicine in the best interests of patients and to the pursuit of an education that is based on the best available evidence, rather than on advertising or promotion. </a:t>
            </a:r>
          </a:p>
          <a:p>
            <a:pPr eaLnBrk="1" hangingPunct="1">
              <a:buSzPct val="80000"/>
            </a:pPr>
            <a:endParaRPr lang="en-US" sz="1700">
              <a:solidFill>
                <a:srgbClr val="404040"/>
              </a:solidFill>
              <a:latin typeface="Times New Roman" pitchFamily="18" charset="0"/>
            </a:endParaRPr>
          </a:p>
          <a:p>
            <a:pPr eaLnBrk="1" hangingPunct="1">
              <a:buSzPct val="80000"/>
            </a:pPr>
            <a:r>
              <a:rPr lang="en-US" sz="1700">
                <a:solidFill>
                  <a:srgbClr val="404040"/>
                </a:solidFill>
                <a:latin typeface="Times New Roman" pitchFamily="18" charset="0"/>
              </a:rPr>
              <a:t>	</a:t>
            </a:r>
            <a:r>
              <a:rPr lang="ja-JP" altLang="en-US" sz="1700">
                <a:solidFill>
                  <a:srgbClr val="404040"/>
                </a:solidFill>
                <a:latin typeface="Times New Roman" pitchFamily="18" charset="0"/>
              </a:rPr>
              <a:t>“</a:t>
            </a:r>
            <a:r>
              <a:rPr lang="en-US" altLang="ja-JP" sz="1700">
                <a:solidFill>
                  <a:srgbClr val="404040"/>
                </a:solidFill>
                <a:latin typeface="Times New Roman" pitchFamily="18" charset="0"/>
              </a:rPr>
              <a:t>I, therefore, pledge to accept no money, gifts, or hospitality from the pharmaceutical industry; to seek unbiased sources of information and not rely on information disseminated by drug companies; and to avoid conflicts of interest in my medical education and practice.</a:t>
            </a:r>
            <a:r>
              <a:rPr lang="ja-JP" altLang="en-US" sz="1700">
                <a:solidFill>
                  <a:srgbClr val="404040"/>
                </a:solidFill>
                <a:latin typeface="Times New Roman" pitchFamily="18" charset="0"/>
              </a:rPr>
              <a:t>”</a:t>
            </a:r>
            <a:endParaRPr lang="en-US" altLang="ja-JP" sz="1700">
              <a:solidFill>
                <a:srgbClr val="404040"/>
              </a:solidFill>
              <a:latin typeface="Times New Roman" pitchFamily="18" charset="0"/>
            </a:endParaRPr>
          </a:p>
          <a:p>
            <a:pPr eaLnBrk="1" hangingPunct="1">
              <a:buSzPct val="80000"/>
            </a:pPr>
            <a:endParaRPr lang="en-US" sz="800">
              <a:solidFill>
                <a:srgbClr val="404040"/>
              </a:solidFill>
              <a:latin typeface="Times New Roman" pitchFamily="18" charset="0"/>
            </a:endParaRPr>
          </a:p>
          <a:p>
            <a:pPr algn="r" eaLnBrk="1" hangingPunct="1">
              <a:buSzPct val="80000"/>
            </a:pPr>
            <a:r>
              <a:rPr lang="en-US" sz="1600">
                <a:solidFill>
                  <a:srgbClr val="7F7F7F"/>
                </a:solidFill>
                <a:latin typeface="Times New Roman" pitchFamily="18" charset="0"/>
              </a:rPr>
              <a:t>American Medical Student Association     </a:t>
            </a:r>
          </a:p>
          <a:p>
            <a:pPr eaLnBrk="1" hangingPunct="1">
              <a:buSzPct val="80000"/>
            </a:pPr>
            <a:endParaRPr lang="en-US" sz="1800">
              <a:solidFill>
                <a:srgbClr val="404040"/>
              </a:solidFill>
              <a:latin typeface="Times New Roman" pitchFamily="18" charset="0"/>
            </a:endParaRPr>
          </a:p>
          <a:p>
            <a:pPr eaLnBrk="1" hangingPunct="1">
              <a:lnSpc>
                <a:spcPct val="90000"/>
              </a:lnSpc>
              <a:spcAft>
                <a:spcPts val="1200"/>
              </a:spcAft>
              <a:buSzPct val="80000"/>
              <a:buFont typeface="+mj-lt" charset="0"/>
              <a:buNone/>
            </a:pPr>
            <a:endParaRPr lang="en-US" sz="1800">
              <a:solidFill>
                <a:srgbClr val="404040"/>
              </a:solidFill>
              <a:latin typeface="Times New Roman" pitchFamily="18" charset="0"/>
            </a:endParaRPr>
          </a:p>
          <a:p>
            <a:pPr eaLnBrk="1" hangingPunct="1">
              <a:lnSpc>
                <a:spcPct val="90000"/>
              </a:lnSpc>
              <a:spcAft>
                <a:spcPts val="1200"/>
              </a:spcAft>
              <a:buSzPct val="80000"/>
              <a:buFont typeface="+mj-lt" charset="0"/>
              <a:buNone/>
            </a:pPr>
            <a:endParaRPr lang="en-US" sz="2200">
              <a:solidFill>
                <a:srgbClr val="404040"/>
              </a:solidFill>
              <a:latin typeface="Times New Roman" pitchFamily="18" charset="0"/>
            </a:endParaRPr>
          </a:p>
        </p:txBody>
      </p:sp>
      <p:sp>
        <p:nvSpPr>
          <p:cNvPr id="22" name="TextBox 21"/>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64521"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 Placeholder 10"/>
          <p:cNvSpPr>
            <a:spLocks noGrp="1"/>
          </p:cNvSpPr>
          <p:nvPr>
            <p:ph type="body" sz="quarter" idx="13"/>
          </p:nvPr>
        </p:nvSpPr>
        <p:spPr>
          <a:xfrm>
            <a:off x="990600" y="1447800"/>
            <a:ext cx="6781800" cy="4038600"/>
          </a:xfrm>
        </p:spPr>
        <p:txBody>
          <a:bodyPr rtlCol="0"/>
          <a:lstStyle/>
          <a:p>
            <a:pPr eaLnBrk="1" fontAlgn="auto" hangingPunct="1">
              <a:defRPr/>
            </a:pPr>
            <a:r>
              <a:rPr lang="en-US" sz="2400" dirty="0" smtClean="0">
                <a:solidFill>
                  <a:schemeClr val="accent2">
                    <a:lumMod val="75000"/>
                  </a:schemeClr>
                </a:solidFill>
                <a:ea typeface="+mn-ea"/>
              </a:rPr>
              <a:t>Post </a:t>
            </a:r>
            <a:r>
              <a:rPr lang="en-US" sz="2400" dirty="0" smtClean="0">
                <a:solidFill>
                  <a:schemeClr val="accent2">
                    <a:lumMod val="75000"/>
                  </a:schemeClr>
                </a:solidFill>
                <a:ea typeface="+mn-ea"/>
              </a:rPr>
              <a:t>test</a:t>
            </a:r>
          </a:p>
          <a:p>
            <a:pPr eaLnBrk="1" fontAlgn="auto" hangingPunct="1">
              <a:defRPr/>
            </a:pPr>
            <a:endParaRPr lang="en-US" sz="2400" dirty="0">
              <a:solidFill>
                <a:schemeClr val="accent2">
                  <a:lumMod val="75000"/>
                </a:schemeClr>
              </a:solidFill>
              <a:ea typeface="+mn-ea"/>
            </a:endParaRPr>
          </a:p>
          <a:p>
            <a:pPr fontAlgn="auto">
              <a:defRPr/>
            </a:pPr>
            <a:r>
              <a:rPr lang="en-US" sz="2400" dirty="0" smtClean="0">
                <a:solidFill>
                  <a:schemeClr val="accent2">
                    <a:lumMod val="75000"/>
                  </a:schemeClr>
                </a:solidFill>
                <a:ea typeface="+mn-ea"/>
              </a:rPr>
              <a:t>	</a:t>
            </a:r>
            <a:r>
              <a:rPr lang="en-US" sz="2400" i="1" dirty="0"/>
              <a:t>1.  Enter your name and email address; </a:t>
            </a:r>
            <a:r>
              <a:rPr lang="en-US" sz="2400" i="1" dirty="0" smtClean="0"/>
              <a:t>			password </a:t>
            </a:r>
            <a:r>
              <a:rPr lang="en-US" sz="2400" i="1" dirty="0"/>
              <a:t>is </a:t>
            </a:r>
            <a:r>
              <a:rPr lang="en-US" sz="2400" b="1" i="1" dirty="0" smtClean="0"/>
              <a:t>profess</a:t>
            </a:r>
            <a:r>
              <a:rPr lang="en-US" sz="2400" i="1" dirty="0" smtClean="0"/>
              <a:t>.</a:t>
            </a:r>
            <a:r>
              <a:rPr lang="en-US" sz="2400" dirty="0" smtClean="0"/>
              <a:t> </a:t>
            </a:r>
          </a:p>
          <a:p>
            <a:pPr fontAlgn="auto">
              <a:defRPr/>
            </a:pPr>
            <a:r>
              <a:rPr lang="en-US" sz="2400" i="1" dirty="0"/>
              <a:t>	</a:t>
            </a:r>
            <a:endParaRPr lang="en-US" sz="2400" i="1" dirty="0" smtClean="0"/>
          </a:p>
          <a:p>
            <a:pPr fontAlgn="auto">
              <a:defRPr/>
            </a:pPr>
            <a:r>
              <a:rPr lang="en-US" sz="2400" i="1"/>
              <a:t>	</a:t>
            </a:r>
            <a:r>
              <a:rPr lang="en-US" sz="2400" i="1" smtClean="0"/>
              <a:t>2</a:t>
            </a:r>
            <a:r>
              <a:rPr lang="en-US" sz="2400" i="1" dirty="0"/>
              <a:t>. Pass the quiz with 70% correct to open a </a:t>
            </a:r>
            <a:r>
              <a:rPr lang="en-US" sz="2400" i="1" dirty="0" smtClean="0"/>
              <a:t>			page </a:t>
            </a:r>
            <a:r>
              <a:rPr lang="en-US" sz="2400" i="1" dirty="0"/>
              <a:t>with your certificate.</a:t>
            </a:r>
            <a:r>
              <a:rPr lang="en-US" sz="2400" dirty="0"/>
              <a:t> </a:t>
            </a:r>
            <a:endParaRPr lang="en-US" sz="2400" dirty="0" smtClean="0">
              <a:solidFill>
                <a:schemeClr val="accent2">
                  <a:lumMod val="75000"/>
                </a:schemeClr>
              </a:solidFill>
              <a:ea typeface="+mn-ea"/>
            </a:endParaRPr>
          </a:p>
          <a:p>
            <a:pPr marL="342900" eaLnBrk="1" fontAlgn="auto" hangingPunct="1">
              <a:spcAft>
                <a:spcPts val="0"/>
              </a:spcAft>
              <a:defRPr/>
            </a:pPr>
            <a:endParaRPr lang="en-US" dirty="0" smtClean="0">
              <a:ea typeface="+mn-ea"/>
            </a:endParaRPr>
          </a:p>
          <a:p>
            <a:pPr marL="342900" eaLnBrk="1" fontAlgn="auto" hangingPunct="1">
              <a:spcAft>
                <a:spcPts val="0"/>
              </a:spcAft>
              <a:defRPr/>
            </a:pPr>
            <a:r>
              <a:rPr lang="en-US" dirty="0" smtClean="0">
                <a:ea typeface="+mn-ea"/>
              </a:rPr>
              <a:t>Please </a:t>
            </a:r>
            <a:r>
              <a:rPr lang="en-US" dirty="0" smtClean="0">
                <a:ea typeface="+mn-ea"/>
                <a:hlinkClick r:id="rId2"/>
              </a:rPr>
              <a:t>CLICK HERE </a:t>
            </a:r>
            <a:r>
              <a:rPr lang="en-US" dirty="0" smtClean="0">
                <a:ea typeface="+mn-ea"/>
              </a:rPr>
              <a:t>to take your post test</a:t>
            </a:r>
            <a:endParaRPr lang="en-US" dirty="0">
              <a:ea typeface="+mn-ea"/>
            </a:endParaRPr>
          </a:p>
        </p:txBody>
      </p:sp>
      <p:sp>
        <p:nvSpPr>
          <p:cNvPr id="65540"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5CE4133-673D-4BD9-B6E8-770ACA9C5B50}" type="slidenum">
              <a:rPr lang="en-US" sz="1100">
                <a:solidFill>
                  <a:schemeClr val="bg1"/>
                </a:solidFill>
                <a:latin typeface="Calibri" pitchFamily="34" charset="0"/>
              </a:rPr>
              <a:pPr algn="r" eaLnBrk="1" hangingPunct="1"/>
              <a:t>57</a:t>
            </a:fld>
            <a:endParaRPr lang="en-US" sz="1100">
              <a:solidFill>
                <a:schemeClr val="bg1"/>
              </a:solidFill>
              <a:latin typeface="Calibri" pitchFamily="34" charset="0"/>
            </a:endParaRPr>
          </a:p>
        </p:txBody>
      </p:sp>
      <p:sp>
        <p:nvSpPr>
          <p:cNvPr id="18" name="TextBox 17"/>
          <p:cNvSpPr txBox="1"/>
          <p:nvPr/>
        </p:nvSpPr>
        <p:spPr>
          <a:xfrm>
            <a:off x="304800" y="38100"/>
            <a:ext cx="48768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Professionalism in radiology / </a:t>
            </a:r>
            <a:r>
              <a:rPr lang="en-US" sz="1400">
                <a:solidFill>
                  <a:srgbClr val="C00000"/>
                </a:solidFill>
                <a:latin typeface="Calibri" pitchFamily="34" charset="0"/>
                <a:ea typeface="+mn-ea"/>
                <a:cs typeface="Times New Roman" pitchFamily="18" charset="0"/>
              </a:rPr>
              <a:t> </a:t>
            </a:r>
            <a:r>
              <a:rPr lang="en-US" sz="1400" cap="all">
                <a:solidFill>
                  <a:srgbClr val="C00000"/>
                </a:solidFill>
                <a:latin typeface="Calibri" pitchFamily="34" charset="0"/>
                <a:ea typeface="+mn-ea"/>
                <a:cs typeface="Times New Roman" pitchFamily="18" charset="0"/>
              </a:rPr>
              <a:t>behaviors</a:t>
            </a:r>
          </a:p>
        </p:txBody>
      </p:sp>
      <p:sp>
        <p:nvSpPr>
          <p:cNvPr id="13" name="TextBox 12"/>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10"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65543"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990600" y="2514600"/>
            <a:ext cx="6477000" cy="2819400"/>
          </a:xfrm>
        </p:spPr>
        <p:txBody>
          <a:bodyPr rtlCol="0"/>
          <a:lstStyle/>
          <a:p>
            <a:pPr eaLnBrk="1" fontAlgn="auto" hangingPunct="1">
              <a:defRPr/>
            </a:pPr>
            <a:r>
              <a:rPr lang="en-US" smtClean="0">
                <a:ea typeface="+mn-ea"/>
              </a:rPr>
              <a:t>Yes, because its value is &lt;$50</a:t>
            </a:r>
          </a:p>
          <a:p>
            <a:pPr eaLnBrk="1" fontAlgn="auto" hangingPunct="1">
              <a:defRPr/>
            </a:pPr>
            <a:r>
              <a:rPr lang="en-US" smtClean="0">
                <a:ea typeface="+mn-ea"/>
              </a:rPr>
              <a:t>Yes, because you are not buying their equipment</a:t>
            </a:r>
          </a:p>
          <a:p>
            <a:pPr eaLnBrk="1" fontAlgn="auto" hangingPunct="1">
              <a:defRPr/>
            </a:pPr>
            <a:r>
              <a:rPr lang="en-US" smtClean="0">
                <a:ea typeface="+mn-ea"/>
              </a:rPr>
              <a:t>No, as it is labeled with the company name</a:t>
            </a:r>
          </a:p>
          <a:p>
            <a:pPr eaLnBrk="1" fontAlgn="auto" hangingPunct="1">
              <a:defRPr/>
            </a:pPr>
            <a:r>
              <a:rPr lang="en-US" smtClean="0">
                <a:ea typeface="+mn-ea"/>
              </a:rPr>
              <a:t>No, as gifts should not be accepted from commercial companies</a:t>
            </a:r>
          </a:p>
          <a:p>
            <a:pPr eaLnBrk="1" fontAlgn="auto" hangingPunct="1">
              <a:defRPr/>
            </a:pPr>
            <a:endParaRPr lang="en-US">
              <a:ea typeface="+mn-ea"/>
            </a:endParaRPr>
          </a:p>
        </p:txBody>
      </p:sp>
      <p:sp>
        <p:nvSpPr>
          <p:cNvPr id="13316"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8356D7F-B0B9-489F-8B7E-78BB69F386E0}" type="slidenum">
              <a:rPr lang="en-US" sz="1100">
                <a:solidFill>
                  <a:schemeClr val="bg1"/>
                </a:solidFill>
                <a:latin typeface="Calibri" pitchFamily="34" charset="0"/>
              </a:rPr>
              <a:pPr algn="r" eaLnBrk="1" hangingPunct="1"/>
              <a:t>6</a:t>
            </a:fld>
            <a:endParaRPr lang="en-US" sz="1100">
              <a:solidFill>
                <a:schemeClr val="bg1"/>
              </a:solidFill>
              <a:latin typeface="Calibri" pitchFamily="34" charset="0"/>
            </a:endParaRPr>
          </a:p>
        </p:txBody>
      </p:sp>
      <p:sp>
        <p:nvSpPr>
          <p:cNvPr id="14" name="TextBox 13"/>
          <p:cNvSpPr txBox="1"/>
          <p:nvPr/>
        </p:nvSpPr>
        <p:spPr>
          <a:xfrm>
            <a:off x="304800" y="38100"/>
            <a:ext cx="12954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Pretest</a:t>
            </a:r>
          </a:p>
        </p:txBody>
      </p:sp>
      <p:sp>
        <p:nvSpPr>
          <p:cNvPr id="12" name="Text Placeholder 19"/>
          <p:cNvSpPr txBox="1">
            <a:spLocks/>
          </p:cNvSpPr>
          <p:nvPr/>
        </p:nvSpPr>
        <p:spPr>
          <a:xfrm>
            <a:off x="685800" y="1143000"/>
            <a:ext cx="6934200" cy="1219200"/>
          </a:xfrm>
          <a:prstGeom prst="rect">
            <a:avLst/>
          </a:prstGeom>
        </p:spPr>
        <p:txBody>
          <a:bodyPr/>
          <a:lstStyle/>
          <a:p>
            <a:pPr fontAlgn="auto">
              <a:spcBef>
                <a:spcPts val="0"/>
              </a:spcBef>
              <a:spcAft>
                <a:spcPts val="600"/>
              </a:spcAft>
              <a:defRPr/>
            </a:pPr>
            <a:r>
              <a:rPr lang="en-US" sz="1800">
                <a:solidFill>
                  <a:schemeClr val="accent2">
                    <a:lumMod val="75000"/>
                  </a:schemeClr>
                </a:solidFill>
                <a:latin typeface="Times New Roman" pitchFamily="18" charset="0"/>
                <a:ea typeface="+mn-ea"/>
                <a:cs typeface="Times New Roman" pitchFamily="18" charset="0"/>
              </a:rPr>
              <a:t>2.</a:t>
            </a:r>
            <a:r>
              <a:rPr lang="en-US" sz="2200">
                <a:solidFill>
                  <a:schemeClr val="accent2">
                    <a:lumMod val="75000"/>
                  </a:schemeClr>
                </a:solidFill>
                <a:latin typeface="Times New Roman" pitchFamily="18" charset="0"/>
                <a:ea typeface="+mn-ea"/>
                <a:cs typeface="Times New Roman" pitchFamily="18" charset="0"/>
              </a:rPr>
              <a:t>  A sales representative from a leading CT manufacturer gives you a laser pointer labeled with the company name.  Can you accept this gift?</a:t>
            </a:r>
          </a:p>
          <a:p>
            <a:pPr fontAlgn="auto">
              <a:spcBef>
                <a:spcPts val="0"/>
              </a:spcBef>
              <a:spcAft>
                <a:spcPts val="600"/>
              </a:spcAft>
              <a:defRPr/>
            </a:pPr>
            <a:endParaRPr lang="en-US" sz="2200">
              <a:solidFill>
                <a:schemeClr val="accent2">
                  <a:lumMod val="75000"/>
                </a:schemeClr>
              </a:solidFill>
              <a:latin typeface="Times New Roman" pitchFamily="18" charset="0"/>
              <a:ea typeface="+mn-ea"/>
              <a:cs typeface="Times New Roman" pitchFamily="18"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3320"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990600" y="2286000"/>
            <a:ext cx="6858000" cy="3276600"/>
          </a:xfrm>
        </p:spPr>
        <p:txBody>
          <a:bodyPr rtlCol="0">
            <a:normAutofit/>
          </a:bodyPr>
          <a:lstStyle/>
          <a:p>
            <a:pPr eaLnBrk="1" fontAlgn="auto" hangingPunct="1">
              <a:defRPr/>
            </a:pPr>
            <a:r>
              <a:rPr lang="en-US" smtClean="0">
                <a:ea typeface="+mn-ea"/>
              </a:rPr>
              <a:t>Refuse to have any further contact with the patient</a:t>
            </a:r>
          </a:p>
          <a:p>
            <a:pPr eaLnBrk="1" fontAlgn="auto" hangingPunct="1">
              <a:defRPr/>
            </a:pPr>
            <a:r>
              <a:rPr lang="en-US" smtClean="0">
                <a:ea typeface="+mn-ea"/>
              </a:rPr>
              <a:t>Tell the patient you are not interested and to stop flirting</a:t>
            </a:r>
          </a:p>
          <a:p>
            <a:pPr eaLnBrk="1" fontAlgn="auto" hangingPunct="1">
              <a:defRPr/>
            </a:pPr>
            <a:r>
              <a:rPr lang="en-US" smtClean="0">
                <a:ea typeface="+mn-ea"/>
              </a:rPr>
              <a:t>Include a chaperone at future meetings and if it continues inform your attending</a:t>
            </a:r>
          </a:p>
          <a:p>
            <a:pPr eaLnBrk="1" fontAlgn="auto" hangingPunct="1">
              <a:defRPr/>
            </a:pPr>
            <a:r>
              <a:rPr lang="en-US" smtClean="0">
                <a:ea typeface="+mn-ea"/>
              </a:rPr>
              <a:t>Make a date to see him/her after you are off the service</a:t>
            </a:r>
            <a:endParaRPr lang="en-US">
              <a:ea typeface="+mn-ea"/>
            </a:endParaRPr>
          </a:p>
        </p:txBody>
      </p:sp>
      <p:sp>
        <p:nvSpPr>
          <p:cNvPr id="14340"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9037B79-FF68-41E2-BF43-DBE52949D175}" type="slidenum">
              <a:rPr lang="en-US" sz="1100">
                <a:solidFill>
                  <a:schemeClr val="bg1"/>
                </a:solidFill>
                <a:latin typeface="Calibri" pitchFamily="34" charset="0"/>
              </a:rPr>
              <a:pPr algn="r" eaLnBrk="1" hangingPunct="1"/>
              <a:t>7</a:t>
            </a:fld>
            <a:endParaRPr lang="en-US" sz="1100">
              <a:solidFill>
                <a:schemeClr val="bg1"/>
              </a:solidFill>
              <a:latin typeface="Calibri" pitchFamily="34" charset="0"/>
            </a:endParaRPr>
          </a:p>
        </p:txBody>
      </p:sp>
      <p:sp>
        <p:nvSpPr>
          <p:cNvPr id="14" name="TextBox 13"/>
          <p:cNvSpPr txBox="1"/>
          <p:nvPr/>
        </p:nvSpPr>
        <p:spPr>
          <a:xfrm>
            <a:off x="304800" y="38100"/>
            <a:ext cx="12954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Pretest</a:t>
            </a:r>
          </a:p>
        </p:txBody>
      </p:sp>
      <p:sp>
        <p:nvSpPr>
          <p:cNvPr id="13" name="Text Placeholder 19"/>
          <p:cNvSpPr txBox="1">
            <a:spLocks/>
          </p:cNvSpPr>
          <p:nvPr/>
        </p:nvSpPr>
        <p:spPr>
          <a:xfrm>
            <a:off x="685800" y="1143000"/>
            <a:ext cx="6934200" cy="1219200"/>
          </a:xfrm>
          <a:prstGeom prst="rect">
            <a:avLst/>
          </a:prstGeom>
        </p:spPr>
        <p:txBody>
          <a:bodyPr/>
          <a:lstStyle/>
          <a:p>
            <a:pPr fontAlgn="auto">
              <a:spcBef>
                <a:spcPts val="0"/>
              </a:spcBef>
              <a:spcAft>
                <a:spcPts val="600"/>
              </a:spcAft>
              <a:defRPr/>
            </a:pPr>
            <a:r>
              <a:rPr lang="en-US" sz="1800">
                <a:solidFill>
                  <a:schemeClr val="accent2">
                    <a:lumMod val="75000"/>
                  </a:schemeClr>
                </a:solidFill>
                <a:latin typeface="Times New Roman" pitchFamily="18" charset="0"/>
                <a:ea typeface="+mn-ea"/>
                <a:cs typeface="Times New Roman" pitchFamily="18" charset="0"/>
              </a:rPr>
              <a:t>3.</a:t>
            </a:r>
            <a:r>
              <a:rPr lang="en-US" sz="2200">
                <a:solidFill>
                  <a:schemeClr val="accent2">
                    <a:lumMod val="75000"/>
                  </a:schemeClr>
                </a:solidFill>
                <a:latin typeface="Times New Roman" pitchFamily="18" charset="0"/>
                <a:ea typeface="+mn-ea"/>
                <a:cs typeface="Times New Roman" pitchFamily="18" charset="0"/>
              </a:rPr>
              <a:t>   An attractive patient flirts openly with you during an upper GI study.  How should you react?</a:t>
            </a:r>
          </a:p>
          <a:p>
            <a:pPr fontAlgn="auto">
              <a:spcBef>
                <a:spcPts val="0"/>
              </a:spcBef>
              <a:spcAft>
                <a:spcPts val="600"/>
              </a:spcAft>
              <a:defRPr/>
            </a:pPr>
            <a:endParaRPr lang="en-US" sz="2200">
              <a:solidFill>
                <a:schemeClr val="accent2">
                  <a:lumMod val="75000"/>
                </a:schemeClr>
              </a:solidFill>
              <a:latin typeface="Times New Roman" pitchFamily="18" charset="0"/>
              <a:ea typeface="+mn-ea"/>
              <a:cs typeface="Times New Roman" pitchFamily="18"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4344"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990600" y="2514600"/>
            <a:ext cx="7162800" cy="2819400"/>
          </a:xfrm>
        </p:spPr>
        <p:txBody>
          <a:bodyPr rtlCol="0">
            <a:normAutofit/>
          </a:bodyPr>
          <a:lstStyle/>
          <a:p>
            <a:pPr eaLnBrk="1" fontAlgn="auto" hangingPunct="1">
              <a:defRPr/>
            </a:pPr>
            <a:r>
              <a:rPr lang="en-US" smtClean="0">
                <a:ea typeface="+mn-ea"/>
              </a:rPr>
              <a:t>Ignore it as he does not appear drunk</a:t>
            </a:r>
          </a:p>
          <a:p>
            <a:pPr eaLnBrk="1" fontAlgn="auto" hangingPunct="1">
              <a:defRPr/>
            </a:pPr>
            <a:r>
              <a:rPr lang="en-US" smtClean="0">
                <a:ea typeface="+mn-ea"/>
              </a:rPr>
              <a:t>Confront him with your suspicions</a:t>
            </a:r>
          </a:p>
          <a:p>
            <a:pPr eaLnBrk="1" fontAlgn="auto" hangingPunct="1">
              <a:defRPr/>
            </a:pPr>
            <a:r>
              <a:rPr lang="en-US" smtClean="0">
                <a:ea typeface="+mn-ea"/>
              </a:rPr>
              <a:t>Call the attending on-call that night</a:t>
            </a:r>
          </a:p>
          <a:p>
            <a:pPr eaLnBrk="1" fontAlgn="auto" hangingPunct="1">
              <a:defRPr/>
            </a:pPr>
            <a:r>
              <a:rPr lang="en-US" smtClean="0">
                <a:ea typeface="+mn-ea"/>
              </a:rPr>
              <a:t>Talk to the residency director the next day</a:t>
            </a:r>
          </a:p>
          <a:p>
            <a:pPr eaLnBrk="1" fontAlgn="auto" hangingPunct="1">
              <a:defRPr/>
            </a:pPr>
            <a:endParaRPr lang="en-US">
              <a:ea typeface="+mn-ea"/>
            </a:endParaRPr>
          </a:p>
        </p:txBody>
      </p:sp>
      <p:sp>
        <p:nvSpPr>
          <p:cNvPr id="15364"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0E2B208-9894-4ED8-ACA5-62455B323773}" type="slidenum">
              <a:rPr lang="en-US" sz="1100">
                <a:solidFill>
                  <a:schemeClr val="bg1"/>
                </a:solidFill>
                <a:latin typeface="Calibri" pitchFamily="34" charset="0"/>
              </a:rPr>
              <a:pPr algn="r" eaLnBrk="1" hangingPunct="1"/>
              <a:t>8</a:t>
            </a:fld>
            <a:endParaRPr lang="en-US" sz="1100">
              <a:solidFill>
                <a:schemeClr val="bg1"/>
              </a:solidFill>
              <a:latin typeface="Calibri" pitchFamily="34" charset="0"/>
            </a:endParaRPr>
          </a:p>
        </p:txBody>
      </p:sp>
      <p:sp>
        <p:nvSpPr>
          <p:cNvPr id="14" name="TextBox 13"/>
          <p:cNvSpPr txBox="1"/>
          <p:nvPr/>
        </p:nvSpPr>
        <p:spPr>
          <a:xfrm>
            <a:off x="304800" y="38100"/>
            <a:ext cx="12954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Pretest</a:t>
            </a:r>
          </a:p>
        </p:txBody>
      </p:sp>
      <p:sp>
        <p:nvSpPr>
          <p:cNvPr id="15366" name="Text Placeholder 16"/>
          <p:cNvSpPr txBox="1">
            <a:spLocks/>
          </p:cNvSpPr>
          <p:nvPr/>
        </p:nvSpPr>
        <p:spPr bwMode="auto">
          <a:xfrm>
            <a:off x="685800" y="1143000"/>
            <a:ext cx="640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pPr>
            <a:r>
              <a:rPr lang="en-US" sz="1800">
                <a:solidFill>
                  <a:srgbClr val="953735"/>
                </a:solidFill>
                <a:latin typeface="Times New Roman" pitchFamily="18" charset="0"/>
              </a:rPr>
              <a:t>4.</a:t>
            </a:r>
            <a:r>
              <a:rPr lang="en-US" sz="2200">
                <a:solidFill>
                  <a:srgbClr val="953735"/>
                </a:solidFill>
                <a:latin typeface="Times New Roman" pitchFamily="18" charset="0"/>
              </a:rPr>
              <a:t>  You are on call with a radiology fellow and you smell alcohol on his breath.  How should you manage this situation?</a:t>
            </a:r>
          </a:p>
        </p:txBody>
      </p:sp>
      <p:sp>
        <p:nvSpPr>
          <p:cNvPr id="11" name="TextBox 10"/>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5368"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rgbClr val="95B9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Content Placeholder 15"/>
          <p:cNvSpPr>
            <a:spLocks noGrp="1"/>
          </p:cNvSpPr>
          <p:nvPr>
            <p:ph idx="1"/>
          </p:nvPr>
        </p:nvSpPr>
        <p:spPr>
          <a:xfrm>
            <a:off x="990600" y="2286000"/>
            <a:ext cx="7162800" cy="2819400"/>
          </a:xfrm>
        </p:spPr>
        <p:txBody>
          <a:bodyPr rtlCol="0">
            <a:normAutofit/>
          </a:bodyPr>
          <a:lstStyle/>
          <a:p>
            <a:pPr eaLnBrk="1" fontAlgn="auto" hangingPunct="1">
              <a:defRPr/>
            </a:pPr>
            <a:r>
              <a:rPr lang="en-US" dirty="0" smtClean="0">
                <a:ea typeface="+mn-ea"/>
              </a:rPr>
              <a:t>Under no circumstances  </a:t>
            </a:r>
          </a:p>
          <a:p>
            <a:pPr eaLnBrk="1" fontAlgn="auto" hangingPunct="1">
              <a:defRPr/>
            </a:pPr>
            <a:r>
              <a:rPr lang="en-US" dirty="0" smtClean="0">
                <a:ea typeface="+mn-ea"/>
              </a:rPr>
              <a:t>Only if you sign a waiver </a:t>
            </a:r>
          </a:p>
          <a:p>
            <a:pPr eaLnBrk="1" fontAlgn="auto" hangingPunct="1">
              <a:defRPr/>
            </a:pPr>
            <a:r>
              <a:rPr lang="en-US" dirty="0" smtClean="0">
                <a:ea typeface="+mn-ea"/>
              </a:rPr>
              <a:t> If the patient signs a waiver</a:t>
            </a:r>
          </a:p>
          <a:p>
            <a:pPr eaLnBrk="1" fontAlgn="auto" hangingPunct="1">
              <a:defRPr/>
            </a:pPr>
            <a:r>
              <a:rPr lang="en-US" dirty="0" smtClean="0">
                <a:ea typeface="+mn-ea"/>
              </a:rPr>
              <a:t> If the information is de-identified</a:t>
            </a:r>
          </a:p>
          <a:p>
            <a:pPr eaLnBrk="1" fontAlgn="auto" hangingPunct="1">
              <a:defRPr/>
            </a:pPr>
            <a:endParaRPr lang="en-US" dirty="0">
              <a:ea typeface="+mn-ea"/>
            </a:endParaRPr>
          </a:p>
        </p:txBody>
      </p:sp>
      <p:sp>
        <p:nvSpPr>
          <p:cNvPr id="16388" name="Slide Number Placeholder 7"/>
          <p:cNvSpPr txBox="1">
            <a:spLocks/>
          </p:cNvSpPr>
          <p:nvPr/>
        </p:nvSpPr>
        <p:spPr bwMode="auto">
          <a:xfrm>
            <a:off x="8534400" y="31750"/>
            <a:ext cx="45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3AEE4EC-A999-4EA1-B8DA-F70E4E34F141}" type="slidenum">
              <a:rPr lang="en-US" sz="1100">
                <a:solidFill>
                  <a:schemeClr val="bg1"/>
                </a:solidFill>
                <a:latin typeface="Calibri" pitchFamily="34" charset="0"/>
              </a:rPr>
              <a:pPr algn="r" eaLnBrk="1" hangingPunct="1"/>
              <a:t>9</a:t>
            </a:fld>
            <a:endParaRPr lang="en-US" sz="1100">
              <a:solidFill>
                <a:schemeClr val="bg1"/>
              </a:solidFill>
              <a:latin typeface="Calibri" pitchFamily="34" charset="0"/>
            </a:endParaRPr>
          </a:p>
        </p:txBody>
      </p:sp>
      <p:sp>
        <p:nvSpPr>
          <p:cNvPr id="14" name="TextBox 13"/>
          <p:cNvSpPr txBox="1"/>
          <p:nvPr/>
        </p:nvSpPr>
        <p:spPr>
          <a:xfrm>
            <a:off x="304800" y="38100"/>
            <a:ext cx="1295400" cy="307975"/>
          </a:xfrm>
          <a:prstGeom prst="rect">
            <a:avLst/>
          </a:prstGeom>
          <a:noFill/>
        </p:spPr>
        <p:txBody>
          <a:bodyPr>
            <a:spAutoFit/>
          </a:bodyPr>
          <a:lstStyle/>
          <a:p>
            <a:pPr fontAlgn="auto">
              <a:spcBef>
                <a:spcPts val="0"/>
              </a:spcBef>
              <a:spcAft>
                <a:spcPts val="0"/>
              </a:spcAft>
              <a:defRPr/>
            </a:pPr>
            <a:r>
              <a:rPr lang="en-US" sz="1400" cap="all">
                <a:solidFill>
                  <a:schemeClr val="bg1"/>
                </a:solidFill>
                <a:latin typeface="Calibri" pitchFamily="34" charset="0"/>
                <a:ea typeface="+mn-ea"/>
                <a:cs typeface="Times New Roman" pitchFamily="18" charset="0"/>
              </a:rPr>
              <a:t>Pretest</a:t>
            </a:r>
          </a:p>
        </p:txBody>
      </p:sp>
      <p:sp>
        <p:nvSpPr>
          <p:cNvPr id="13" name="Text Placeholder 19"/>
          <p:cNvSpPr txBox="1">
            <a:spLocks/>
          </p:cNvSpPr>
          <p:nvPr/>
        </p:nvSpPr>
        <p:spPr>
          <a:xfrm>
            <a:off x="685800" y="1143000"/>
            <a:ext cx="6934200" cy="1219200"/>
          </a:xfrm>
          <a:prstGeom prst="rect">
            <a:avLst/>
          </a:prstGeom>
        </p:spPr>
        <p:txBody>
          <a:bodyPr/>
          <a:lstStyle/>
          <a:p>
            <a:pPr fontAlgn="auto">
              <a:spcBef>
                <a:spcPts val="0"/>
              </a:spcBef>
              <a:spcAft>
                <a:spcPts val="600"/>
              </a:spcAft>
              <a:defRPr/>
            </a:pPr>
            <a:r>
              <a:rPr lang="en-US" sz="1800">
                <a:solidFill>
                  <a:schemeClr val="accent2">
                    <a:lumMod val="75000"/>
                  </a:schemeClr>
                </a:solidFill>
                <a:latin typeface="Times New Roman" pitchFamily="18" charset="0"/>
                <a:ea typeface="+mn-ea"/>
                <a:cs typeface="Times New Roman" pitchFamily="18" charset="0"/>
              </a:rPr>
              <a:t>5.</a:t>
            </a:r>
            <a:r>
              <a:rPr lang="en-US" sz="2200">
                <a:solidFill>
                  <a:schemeClr val="accent2">
                    <a:lumMod val="75000"/>
                  </a:schemeClr>
                </a:solidFill>
                <a:latin typeface="Times New Roman" pitchFamily="18" charset="0"/>
                <a:ea typeface="+mn-ea"/>
                <a:cs typeface="Times New Roman" pitchFamily="18" charset="0"/>
              </a:rPr>
              <a:t>   Can you use patient images for a presentation at a national meeting?</a:t>
            </a:r>
          </a:p>
          <a:p>
            <a:pPr fontAlgn="auto">
              <a:spcBef>
                <a:spcPts val="0"/>
              </a:spcBef>
              <a:spcAft>
                <a:spcPts val="600"/>
              </a:spcAft>
              <a:defRPr/>
            </a:pPr>
            <a:endParaRPr lang="en-US" sz="2200">
              <a:solidFill>
                <a:schemeClr val="accent2">
                  <a:lumMod val="75000"/>
                </a:schemeClr>
              </a:solidFill>
              <a:latin typeface="Times New Roman" pitchFamily="18" charset="0"/>
              <a:ea typeface="+mn-ea"/>
              <a:cs typeface="Times New Roman" pitchFamily="18" charset="0"/>
            </a:endParaRPr>
          </a:p>
        </p:txBody>
      </p:sp>
      <p:sp>
        <p:nvSpPr>
          <p:cNvPr id="15" name="TextBox 14"/>
          <p:cNvSpPr txBox="1"/>
          <p:nvPr/>
        </p:nvSpPr>
        <p:spPr>
          <a:xfrm>
            <a:off x="7924800" y="990600"/>
            <a:ext cx="1143000" cy="4953000"/>
          </a:xfrm>
          <a:prstGeom prst="rect">
            <a:avLst/>
          </a:prstGeom>
          <a:noFill/>
        </p:spPr>
        <p:txBody>
          <a:bodyPr/>
          <a:lstStyle/>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2" action="ppaction://hlinksldjump"/>
              </a:rPr>
              <a:t>module start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3" action="ppaction://hlinksldjump"/>
              </a:rPr>
              <a:t>pretest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4" action="ppaction://hlinksldjump"/>
              </a:rPr>
              <a:t>professionalism in medicine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5" action="ppaction://hlinksldjump"/>
              </a:rPr>
              <a:t>professionalism in radiology</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6" action="ppaction://hlinksldjump"/>
              </a:rPr>
              <a:t>skills </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7" action="ppaction://hlinksldjump"/>
              </a:rPr>
              <a:t>behaviors</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8" action="ppaction://hlinksldjump"/>
              </a:rPr>
              <a:t>service</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r>
              <a:rPr lang="en-US" sz="1000" b="1">
                <a:solidFill>
                  <a:schemeClr val="bg1">
                    <a:lumMod val="85000"/>
                  </a:schemeClr>
                </a:solidFill>
                <a:latin typeface="Calibri" pitchFamily="34" charset="0"/>
                <a:ea typeface="+mn-ea"/>
                <a:cs typeface="Times New Roman" pitchFamily="18" charset="0"/>
                <a:hlinkClick r:id="rId9" action="ppaction://hlinksldjump"/>
              </a:rPr>
              <a:t>posttest</a:t>
            </a: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b="1">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a:p>
            <a:pPr algn="r" fontAlgn="auto">
              <a:spcBef>
                <a:spcPts val="0"/>
              </a:spcBef>
              <a:spcAft>
                <a:spcPts val="0"/>
              </a:spcAft>
              <a:defRPr/>
            </a:pPr>
            <a:endParaRPr lang="en-US" sz="1000">
              <a:solidFill>
                <a:schemeClr val="bg1">
                  <a:lumMod val="85000"/>
                </a:schemeClr>
              </a:solidFill>
              <a:latin typeface="Calibri" pitchFamily="34" charset="0"/>
              <a:ea typeface="+mn-ea"/>
              <a:cs typeface="Times New Roman" pitchFamily="18" charset="0"/>
            </a:endParaRPr>
          </a:p>
        </p:txBody>
      </p:sp>
      <p:sp>
        <p:nvSpPr>
          <p:cNvPr id="16392" name="TextBox 8"/>
          <p:cNvSpPr txBox="1">
            <a:spLocks noChangeArrowheads="1"/>
          </p:cNvSpPr>
          <p:nvPr/>
        </p:nvSpPr>
        <p:spPr bwMode="auto">
          <a:xfrm>
            <a:off x="6045200" y="50800"/>
            <a:ext cx="259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chemeClr val="bg1"/>
                </a:solidFill>
                <a:latin typeface="Calibri" pitchFamily="34" charset="0"/>
                <a:cs typeface="Times New Roman" pitchFamily="18" charset="0"/>
              </a:rPr>
              <a:t>APDR Resident Professionalism Module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PDR_professionalism_module_2011-2">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F8F8F"/>
      </a:hlink>
      <a:folHlink>
        <a:srgbClr val="BFBFBF"/>
      </a:folHlink>
    </a:clrScheme>
    <a:fontScheme name="TNR theme professionalis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182880" tIns="182880" rIns="182880" bIns="182880">
        <a:spAutoFit/>
      </a:bodyPr>
      <a:lstStyle>
        <a:defPPr>
          <a:defRPr sz="2200" smtClean="0"/>
        </a:defPPr>
      </a:lstStyle>
    </a:spDef>
    <a:txDef>
      <a:spPr>
        <a:noFill/>
      </a:spPr>
      <a:bodyPr wrap="square" lIns="182880" tIns="182880" rIns="182880" bIns="182880" rtlCol="0">
        <a:spAutoFit/>
      </a:bodyPr>
      <a:lstStyle>
        <a:defPPr>
          <a:defRPr sz="22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APDR_professionalism_module_2011-2</Template>
  <TotalTime>2</TotalTime>
  <Words>5968</Words>
  <Application>Microsoft Office PowerPoint</Application>
  <PresentationFormat>On-screen Show (4:3)</PresentationFormat>
  <Paragraphs>2317</Paragraphs>
  <Slides>57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ＭＳ Ｐゴシック</vt:lpstr>
      <vt:lpstr>Times New Roman</vt:lpstr>
      <vt:lpstr>Calibri</vt:lpstr>
      <vt:lpstr>+mj-lt</vt:lpstr>
      <vt:lpstr>Wingdings 2</vt:lpstr>
      <vt:lpstr>Tahoma</vt:lpstr>
      <vt:lpstr>Wingdings</vt:lpstr>
      <vt:lpstr>APDR_professionalism_module_2011-2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Dartmouth-Hitchcock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Mccann</dc:creator>
  <cp:lastModifiedBy>Chris Mccann</cp:lastModifiedBy>
  <cp:revision>1</cp:revision>
  <cp:lastPrinted>2011-04-07T20:14:44Z</cp:lastPrinted>
  <dcterms:created xsi:type="dcterms:W3CDTF">2012-09-18T13:45:45Z</dcterms:created>
  <dcterms:modified xsi:type="dcterms:W3CDTF">2012-09-18T13:48:23Z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AMSER prof module drd1</vt:lpwstr>
  </property>
  <property fmtid="{D5CDD505-2E9C-101B-9397-08002B2CF9AE}" pid="4" name="ArticulateGUID">
    <vt:lpwstr>56DF567F-7B32-47B7-B76A-627E5F08CE0C</vt:lpwstr>
  </property>
  <property fmtid="{D5CDD505-2E9C-101B-9397-08002B2CF9AE}" pid="5" name="ArticulateProjectFull">
    <vt:lpwstr>H:\My Documents\Clients\Lewis\APDR logo\APDR professionalism module Apr 23 AD 2011 (2) DRDrev.ppta</vt:lpwstr>
  </property>
</Properties>
</file>